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4" r:id="rId1"/>
  </p:sldMasterIdLst>
  <p:sldIdLst>
    <p:sldId id="264" r:id="rId2"/>
    <p:sldId id="257" r:id="rId3"/>
    <p:sldId id="260" r:id="rId4"/>
    <p:sldId id="258" r:id="rId5"/>
    <p:sldId id="259" r:id="rId6"/>
    <p:sldId id="261" r:id="rId7"/>
    <p:sldId id="263"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sk-SK" smtClean="0"/>
              <a:t>Upravte štýly predlohy textu</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k-SK" smtClean="0"/>
              <a:t>Kliknutím upravte štýl predlohy podnadpisov</a:t>
            </a:r>
            <a:endParaRPr lang="en-US" dirty="0"/>
          </a:p>
        </p:txBody>
      </p:sp>
      <p:sp>
        <p:nvSpPr>
          <p:cNvPr id="4" name="Date Placeholder 3"/>
          <p:cNvSpPr>
            <a:spLocks noGrp="1"/>
          </p:cNvSpPr>
          <p:nvPr>
            <p:ph type="dt" sz="half" idx="10"/>
          </p:nvPr>
        </p:nvSpPr>
        <p:spPr/>
        <p:txBody>
          <a:bodyPr/>
          <a:lstStyle/>
          <a:p>
            <a:fld id="{7D2D9003-8710-4AA8-8486-CE788A2E48CC}" type="datetimeFigureOut">
              <a:rPr lang="sk-SK" smtClean="0"/>
              <a:t>25. 2. 2026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1827232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7D2D9003-8710-4AA8-8486-CE788A2E48CC}" type="datetimeFigureOut">
              <a:rPr lang="sk-SK" smtClean="0"/>
              <a:t>25. 2. 2026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2291095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Zvislý nadpis a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838200" y="6422854"/>
            <a:ext cx="2743196" cy="365125"/>
          </a:xfrm>
        </p:spPr>
        <p:txBody>
          <a:bodyPr/>
          <a:lstStyle/>
          <a:p>
            <a:fld id="{7D2D9003-8710-4AA8-8486-CE788A2E48CC}" type="datetimeFigureOut">
              <a:rPr lang="sk-SK" smtClean="0"/>
              <a:t>25. 2. 2026</a:t>
            </a:fld>
            <a:endParaRPr lang="sk-SK"/>
          </a:p>
        </p:txBody>
      </p:sp>
      <p:sp>
        <p:nvSpPr>
          <p:cNvPr id="5" name="Footer Placeholder 4"/>
          <p:cNvSpPr>
            <a:spLocks noGrp="1"/>
          </p:cNvSpPr>
          <p:nvPr>
            <p:ph type="ftr" sz="quarter" idx="11"/>
          </p:nvPr>
        </p:nvSpPr>
        <p:spPr>
          <a:xfrm>
            <a:off x="3776135" y="6422854"/>
            <a:ext cx="4279669" cy="365125"/>
          </a:xfrm>
        </p:spPr>
        <p:txBody>
          <a:bodyPr/>
          <a:lstStyle/>
          <a:p>
            <a:endParaRPr lang="sk-SK"/>
          </a:p>
        </p:txBody>
      </p:sp>
      <p:sp>
        <p:nvSpPr>
          <p:cNvPr id="6" name="Slide Number Placeholder 5"/>
          <p:cNvSpPr>
            <a:spLocks noGrp="1"/>
          </p:cNvSpPr>
          <p:nvPr>
            <p:ph type="sldNum" sz="quarter" idx="12"/>
          </p:nvPr>
        </p:nvSpPr>
        <p:spPr>
          <a:xfrm>
            <a:off x="8073048" y="6422854"/>
            <a:ext cx="879759" cy="365125"/>
          </a:xfrm>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374580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7D2D9003-8710-4AA8-8486-CE788A2E48CC}" type="datetimeFigureOut">
              <a:rPr lang="sk-SK" smtClean="0"/>
              <a:t>25. 2. 2026</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1341884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sk-SK" smtClean="0"/>
              <a:t>Upravte štýly predlohy textu</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lvl1pPr>
              <a:defRPr>
                <a:solidFill>
                  <a:schemeClr val="tx2"/>
                </a:solidFill>
              </a:defRPr>
            </a:lvl1pPr>
          </a:lstStyle>
          <a:p>
            <a:fld id="{7D2D9003-8710-4AA8-8486-CE788A2E48CC}" type="datetimeFigureOut">
              <a:rPr lang="sk-SK" smtClean="0"/>
              <a:t>25. 2. 2026</a:t>
            </a:fld>
            <a:endParaRPr lang="sk-SK"/>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sk-SK"/>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D3F523D-D3CC-40D1-A103-37F25E489DB3}" type="slidenum">
              <a:rPr lang="sk-SK" smtClean="0"/>
              <a:t>‹#›</a:t>
            </a:fld>
            <a:endParaRPr lang="sk-SK"/>
          </a:p>
        </p:txBody>
      </p:sp>
    </p:spTree>
    <p:extLst>
      <p:ext uri="{BB962C8B-B14F-4D97-AF65-F5344CB8AC3E}">
        <p14:creationId xmlns:p14="http://schemas.microsoft.com/office/powerpoint/2010/main" val="39285564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7D2D9003-8710-4AA8-8486-CE788A2E48CC}" type="datetimeFigureOut">
              <a:rPr lang="sk-SK" smtClean="0"/>
              <a:t>25. 2. 2026</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210260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7D2D9003-8710-4AA8-8486-CE788A2E48CC}" type="datetimeFigureOut">
              <a:rPr lang="sk-SK" smtClean="0"/>
              <a:t>25. 2. 2026</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348016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7D2D9003-8710-4AA8-8486-CE788A2E48CC}" type="datetimeFigureOut">
              <a:rPr lang="sk-SK" smtClean="0"/>
              <a:t>25. 2. 2026</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247060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D9003-8710-4AA8-8486-CE788A2E48CC}" type="datetimeFigureOut">
              <a:rPr lang="sk-SK" smtClean="0"/>
              <a:t>25. 2. 2026</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4015478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Date Placeholder 4"/>
          <p:cNvSpPr>
            <a:spLocks noGrp="1"/>
          </p:cNvSpPr>
          <p:nvPr>
            <p:ph type="dt" sz="half" idx="10"/>
          </p:nvPr>
        </p:nvSpPr>
        <p:spPr/>
        <p:txBody>
          <a:bodyPr/>
          <a:lstStyle/>
          <a:p>
            <a:fld id="{7D2D9003-8710-4AA8-8486-CE788A2E48CC}" type="datetimeFigureOut">
              <a:rPr lang="sk-SK" smtClean="0"/>
              <a:t>25. 2. 2026</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998426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smtClean="0"/>
              <a:t>Upravte štýly predlohy textu</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Date Placeholder 4"/>
          <p:cNvSpPr>
            <a:spLocks noGrp="1"/>
          </p:cNvSpPr>
          <p:nvPr>
            <p:ph type="dt" sz="half" idx="10"/>
          </p:nvPr>
        </p:nvSpPr>
        <p:spPr/>
        <p:txBody>
          <a:bodyPr/>
          <a:lstStyle/>
          <a:p>
            <a:fld id="{7D2D9003-8710-4AA8-8486-CE788A2E48CC}" type="datetimeFigureOut">
              <a:rPr lang="sk-SK" smtClean="0"/>
              <a:t>25. 2. 2026</a:t>
            </a:fld>
            <a:endParaRPr lang="sk-SK"/>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3F523D-D3CC-40D1-A103-37F25E489DB3}" type="slidenum">
              <a:rPr lang="sk-SK" smtClean="0"/>
              <a:t>‹#›</a:t>
            </a:fld>
            <a:endParaRPr lang="sk-SK"/>
          </a:p>
        </p:txBody>
      </p:sp>
    </p:spTree>
    <p:extLst>
      <p:ext uri="{BB962C8B-B14F-4D97-AF65-F5344CB8AC3E}">
        <p14:creationId xmlns:p14="http://schemas.microsoft.com/office/powerpoint/2010/main" val="3713586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7D2D9003-8710-4AA8-8486-CE788A2E48CC}" type="datetimeFigureOut">
              <a:rPr lang="sk-SK" smtClean="0"/>
              <a:t>25. 2. 2026</a:t>
            </a:fld>
            <a:endParaRPr lang="sk-SK"/>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sk-SK"/>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0D3F523D-D3CC-40D1-A103-37F25E489DB3}" type="slidenum">
              <a:rPr lang="sk-SK" smtClean="0"/>
              <a:t>‹#›</a:t>
            </a:fld>
            <a:endParaRPr lang="sk-SK"/>
          </a:p>
        </p:txBody>
      </p:sp>
    </p:spTree>
    <p:extLst>
      <p:ext uri="{BB962C8B-B14F-4D97-AF65-F5344CB8AC3E}">
        <p14:creationId xmlns:p14="http://schemas.microsoft.com/office/powerpoint/2010/main" val="1184008548"/>
      </p:ext>
    </p:extLst>
  </p:cSld>
  <p:clrMap bg1="dk1" tx1="lt1" bg2="dk2" tx2="lt2" accent1="accent1" accent2="accent2" accent3="accent3" accent4="accent4" accent5="accent5" accent6="accent6" hlink="hlink" folHlink="folHlink"/>
  <p:sldLayoutIdLst>
    <p:sldLayoutId id="2147484235" r:id="rId1"/>
    <p:sldLayoutId id="2147484236" r:id="rId2"/>
    <p:sldLayoutId id="2147484237" r:id="rId3"/>
    <p:sldLayoutId id="2147484238" r:id="rId4"/>
    <p:sldLayoutId id="2147484239" r:id="rId5"/>
    <p:sldLayoutId id="2147484240" r:id="rId6"/>
    <p:sldLayoutId id="2147484241" r:id="rId7"/>
    <p:sldLayoutId id="2147484242" r:id="rId8"/>
    <p:sldLayoutId id="2147484243" r:id="rId9"/>
    <p:sldLayoutId id="2147484244" r:id="rId10"/>
    <p:sldLayoutId id="2147484245"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zijemvrk.sk/aktuality/pravo-na-cistu-vodu/" TargetMode="External"/><Relationship Id="rId2" Type="http://schemas.openxmlformats.org/officeDocument/2006/relationships/hyperlink" Target="https://www.europarl.europa.eu/cmsdata/274822/1281120SK.pdf" TargetMode="External"/><Relationship Id="rId1" Type="http://schemas.openxmlformats.org/officeDocument/2006/relationships/slideLayout" Target="../slideLayouts/slideLayout2.xml"/><Relationship Id="rId4" Type="http://schemas.openxmlformats.org/officeDocument/2006/relationships/hyperlink" Target="https://www.facebook.com/OMEPSlovensko/posts/srde%C4%8Dne-v%C3%A1s-poz%C3%BDvame-do-svetov%C3%A9ho-projektu-omep-pr%C3%A1vo-det%C3%AD-na-%C4%8Dist%C3%BA-vodu-ku-ktor/112820433615048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kalickyobzor.sk/cms/buducnost-stoji-na-vo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skalica.sk/e_download.php?file=data/multipage/editor/editor-56-853-sk_3.pdf&amp;original=2024-Skalica-Inform%C3%A1cie-pre-verejnos%C5%A5-o-zdrojoch-ohrozenia-v-obci.pdf" TargetMode="External"/><Relationship Id="rId3" Type="http://schemas.openxmlformats.org/officeDocument/2006/relationships/hyperlink" Target="https://www.google.com/search?q=Mo%C4%8Didliansky+potok&amp;client=firefox-b-d&amp;hs=HJHp&amp;sca_esv=5cf68b8f0ed15ed3&amp;sxsrf=ANbL-n4Zj20sf3S_1MwYI3vFyW7SnkyPsQ%3A1770041499330&amp;ei=m7CAabPNE_yH9u8P2sOVeQ&amp;biw=1366&amp;bih=643&amp;aic=0&amp;ved=2ahUKEwjys9X6gbuSAxUW8QIHHeESJ0kQgK4QegQIARAD&amp;uact=5&amp;oq=vodn%C3%A9+toky+skalica&amp;gs_lp=Egxnd3Mtd2l6LXNlcnAiE3ZvZG7DqSB0b2t5IHNrYWxpY2EyBRAhGKABMgUQIRigAUiRSlCNBViNO3ACeACQAQOYAb8BoAHfKqoBBDAuNDG4AQPIAQD4AQGYAhOgApEWqAIUwgIHECMYJxjqAsICDRAjGIAEGCcYigUY6gLCAg0QLhiABBgnGIoFGOoCwgIQEC4YAxi0AhjqAhiPAdgBAcICEBAAGAMYtAIY6gIYjwHYAQHCAgoQIxiABBgnGIoFwgIKEC4YgAQYQxiKBcICChAAGIAEGEMYigXCAgsQABiABBixAxiDAcICERAuGIAEGLEDGNEDGIMBGMcBwgIFEAAYgATCAggQABiABBixA8ICDhAuGIAEGLEDGNEDGMcBwgIFEC4YgATCAggQLhiABBixA8ICBBAAGAPCAgsQLhiABBjHARivAcICGRAuGIAEGEMYigUYlwUY3AQY3gQY3wTYAQHCAg4QLhiABBjHARiYBRivAcICGRAuGIAEGEMYigUYlwUY3AQY3gQY4ATYAQHCAggQABiABBiiBMICBhAAGBYYHsICCBAAGKIEGIkFwgIHECEYoAEYCpgDKfEFAUUkAmj4MKeIBgG6BgYIARABGAqSBwYxLjE3LjGgB7SbArIHBjAuMTcuMbgH6BXCBwowLjEuMi4xMi40yAegAoAIAA&amp;sclient=gws-wiz-serp&amp;mstk=AUtExfCuavKxTsaEPq4M2TLTr2ZerF02XmomfJPWAh0q69hwefXed0jXvJRj1Qnyugli-4BK-IxTWQIPXgnDz_xXP784Bz7nEBv7E0wutK0g_kAj3ApsZtL_PqwOl8BfBNERAZ4zW-aj2XZ8jKVXWWAClw5HZCzPuaHRcSb9oM_m6gcpMZE&amp;csui=3" TargetMode="External"/><Relationship Id="rId7" Type="http://schemas.openxmlformats.org/officeDocument/2006/relationships/hyperlink" Target="https://www.tikskalica.sk/evt_image.php?img=1015" TargetMode="External"/><Relationship Id="rId2" Type="http://schemas.openxmlformats.org/officeDocument/2006/relationships/hyperlink" Target="https://www.google.com/search?q=Morava&amp;client=firefox-b-d&amp;hs=HJHp&amp;sca_esv=5cf68b8f0ed15ed3&amp;sxsrf=ANbL-n4Zj20sf3S_1MwYI3vFyW7SnkyPsQ%3A1770041499330&amp;ei=m7CAabPNE_yH9u8P2sOVeQ&amp;biw=1366&amp;bih=643&amp;aic=0&amp;ved=2ahUKEwjys9X6gbuSAxUW8QIHHeESJ0kQgK4QegQIARAC&amp;uact=5&amp;oq=vodn%C3%A9+toky+skalica&amp;gs_lp=Egxnd3Mtd2l6LXNlcnAiE3ZvZG7DqSB0b2t5IHNrYWxpY2EyBRAhGKABMgUQIRigAUiRSlCNBViNO3ACeACQAQOYAb8BoAHfKqoBBDAuNDG4AQPIAQD4AQGYAhOgApEWqAIUwgIHECMYJxjqAsICDRAjGIAEGCcYigUY6gLCAg0QLhiABBgnGIoFGOoCwgIQEC4YAxi0AhjqAhiPAdgBAcICEBAAGAMYtAIY6gIYjwHYAQHCAgoQIxiABBgnGIoFwgIKEC4YgAQYQxiKBcICChAAGIAEGEMYigXCAgsQABiABBixAxiDAcICERAuGIAEGLEDGNEDGIMBGMcBwgIFEAAYgATCAggQABiABBixA8ICDhAuGIAEGLEDGNEDGMcBwgIFEC4YgATCAggQLhiABBixA8ICBBAAGAPCAgsQLhiABBjHARivAcICGRAuGIAEGEMYigUYlwUY3AQY3gQY3wTYAQHCAg4QLhiABBjHARiYBRivAcICGRAuGIAEGEMYigUYlwUY3AQY3gQY4ATYAQHCAggQABiABBiiBMICBhAAGBYYHsICCBAAGKIEGIkFwgIHECEYoAEYCpgDKfEFAUUkAmj4MKeIBgG6BgYIARABGAqSBwYxLjE3LjGgB7SbArIHBjAuMTcuMbgH6BXCBwowLjEuMi4xMi40yAegAoAIAA&amp;sclient=gws-wiz-serp&amp;mstk=AUtExfCuavKxTsaEPq4M2TLTr2ZerF02XmomfJPWAh0q69hwefXed0jXvJRj1Qnyugli-4BK-IxTWQIPXgnDz_xXP784Bz7nEBv7E0wutK0g_kAj3ApsZtL_PqwOl8BfBNERAZ4zW-aj2XZ8jKVXWWAClw5HZCzPuaHRcSb9oM_m6gcpMZE&amp;csui=3" TargetMode="External"/><Relationship Id="rId1" Type="http://schemas.openxmlformats.org/officeDocument/2006/relationships/slideLayout" Target="../slideLayouts/slideLayout2.xml"/><Relationship Id="rId6" Type="http://schemas.openxmlformats.org/officeDocument/2006/relationships/hyperlink" Target="https://sk.wikipedia.org/wiki/Skalica_(mesto)" TargetMode="External"/><Relationship Id="rId5" Type="http://schemas.openxmlformats.org/officeDocument/2006/relationships/hyperlink" Target="https://sk.wikipedia.org/wiki/Otrokovice" TargetMode="External"/><Relationship Id="rId4" Type="http://schemas.openxmlformats.org/officeDocument/2006/relationships/hyperlink" Target="https://www.google.com/search?client=firefox-b-d&amp;hs=EKHp&amp;sca_esv=5cf68b8f0ed15ed3&amp;sxsrf=ANbL-n4Saqe-hvnskxY8q8uF88ZSuEALmA:1770045059140&amp;q=Ryboprodukt+skalica&amp;sa=X&amp;ved=2ahUKEwiz7fHXi7uSAxUS_rsIHVsJNy4Q1QJ6BAhMEAE&amp;biw=1366&amp;bih=643&amp;dpr=1&amp;aic=0" TargetMode="External"/><Relationship Id="rId9" Type="http://schemas.openxmlformats.org/officeDocument/2006/relationships/hyperlink" Target="https://mapy.com/en/turisticka?source=osm&amp;id=1002660221&amp;x=17.2525249&amp;y=48.8287995&amp;z=13"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          </a:t>
            </a:r>
            <a:r>
              <a:rPr lang="sk-SK" b="1" dirty="0" smtClean="0">
                <a:latin typeface="Times New Roman" panose="02020603050405020304" pitchFamily="18" charset="0"/>
                <a:cs typeface="Times New Roman" panose="02020603050405020304" pitchFamily="18" charset="0"/>
              </a:rPr>
              <a:t>Bez  vody  niet  život</a:t>
            </a:r>
            <a:endParaRPr lang="sk-SK" b="1" dirty="0">
              <a:latin typeface="Times New Roman" panose="02020603050405020304" pitchFamily="18" charset="0"/>
              <a:cs typeface="Times New Roman" panose="02020603050405020304" pitchFamily="18" charset="0"/>
            </a:endParaRPr>
          </a:p>
        </p:txBody>
      </p:sp>
      <p:sp>
        <p:nvSpPr>
          <p:cNvPr id="3" name="Zástupný objekt pre obsah 2"/>
          <p:cNvSpPr>
            <a:spLocks noGrp="1"/>
          </p:cNvSpPr>
          <p:nvPr>
            <p:ph idx="1"/>
          </p:nvPr>
        </p:nvSpPr>
        <p:spPr/>
        <p:txBody>
          <a:bodyPr>
            <a:normAutofit fontScale="85000" lnSpcReduction="20000"/>
          </a:bodyPr>
          <a:lstStyle/>
          <a:p>
            <a:r>
              <a:rPr lang="sk-SK" sz="3200" b="1" dirty="0" smtClean="0">
                <a:latin typeface="Times New Roman" panose="02020603050405020304" pitchFamily="18" charset="0"/>
                <a:cs typeface="Times New Roman" panose="02020603050405020304" pitchFamily="18" charset="0"/>
              </a:rPr>
              <a:t>Prezentácia pre verejnosť k téme:</a:t>
            </a:r>
          </a:p>
          <a:p>
            <a:pPr marL="0" indent="0">
              <a:buNone/>
            </a:pPr>
            <a:r>
              <a:rPr lang="sk-SK" sz="3200" b="1" dirty="0">
                <a:latin typeface="Times New Roman" panose="02020603050405020304" pitchFamily="18" charset="0"/>
                <a:cs typeface="Times New Roman" panose="02020603050405020304" pitchFamily="18" charset="0"/>
              </a:rPr>
              <a:t> </a:t>
            </a:r>
            <a:r>
              <a:rPr lang="sk-SK" sz="3200" b="1" dirty="0" smtClean="0">
                <a:latin typeface="Times New Roman" panose="02020603050405020304" pitchFamily="18" charset="0"/>
                <a:cs typeface="Times New Roman" panose="02020603050405020304" pitchFamily="18" charset="0"/>
              </a:rPr>
              <a:t>            </a:t>
            </a:r>
            <a:r>
              <a:rPr lang="sk-SK" sz="3200" b="1" i="1" dirty="0" smtClean="0">
                <a:latin typeface="Times New Roman" panose="02020603050405020304" pitchFamily="18" charset="0"/>
                <a:cs typeface="Times New Roman" panose="02020603050405020304" pitchFamily="18" charset="0"/>
              </a:rPr>
              <a:t>PRÁVO DETÍ NA ČISTÚ VODU</a:t>
            </a:r>
          </a:p>
          <a:p>
            <a:pPr marL="0" indent="0">
              <a:buNone/>
            </a:pPr>
            <a:endParaRPr lang="sk-SK" sz="3200" b="1" i="1" dirty="0" smtClean="0">
              <a:latin typeface="Times New Roman" panose="02020603050405020304" pitchFamily="18" charset="0"/>
              <a:cs typeface="Times New Roman" panose="02020603050405020304" pitchFamily="18" charset="0"/>
            </a:endParaRPr>
          </a:p>
          <a:p>
            <a:pPr marL="0" indent="0">
              <a:buNone/>
            </a:pPr>
            <a:r>
              <a:rPr lang="sk-SK" sz="3200" b="1" dirty="0" smtClean="0">
                <a:latin typeface="Times New Roman" panose="02020603050405020304" pitchFamily="18" charset="0"/>
                <a:cs typeface="Times New Roman" panose="02020603050405020304" pitchFamily="18" charset="0"/>
              </a:rPr>
              <a:t>Materská škola, Dr. Clementisa 59, Skalica, </a:t>
            </a:r>
          </a:p>
          <a:p>
            <a:pPr marL="0" indent="0">
              <a:buNone/>
            </a:pPr>
            <a:r>
              <a:rPr lang="sk-SK" sz="3200" b="1" dirty="0" smtClean="0">
                <a:latin typeface="Times New Roman" panose="02020603050405020304" pitchFamily="18" charset="0"/>
                <a:cs typeface="Times New Roman" panose="02020603050405020304" pitchFamily="18" charset="0"/>
              </a:rPr>
              <a:t>EP Hviezdoslavova 1</a:t>
            </a:r>
          </a:p>
          <a:p>
            <a:pPr marL="0" indent="0">
              <a:buNone/>
            </a:pPr>
            <a:r>
              <a:rPr lang="sk-SK" sz="3200" b="1" dirty="0" smtClean="0">
                <a:latin typeface="Times New Roman" panose="02020603050405020304" pitchFamily="18" charset="0"/>
                <a:cs typeface="Times New Roman" panose="02020603050405020304" pitchFamily="18" charset="0"/>
              </a:rPr>
              <a:t>90901 Skalica, SR (</a:t>
            </a:r>
            <a:r>
              <a:rPr lang="sk-SK" sz="1900" b="1" dirty="0" smtClean="0">
                <a:latin typeface="Times New Roman" panose="02020603050405020304" pitchFamily="18" charset="0"/>
                <a:cs typeface="Times New Roman" panose="02020603050405020304" pitchFamily="18" charset="0"/>
              </a:rPr>
              <a:t>https</a:t>
            </a:r>
            <a:r>
              <a:rPr lang="sk-SK" sz="1900" b="1" dirty="0">
                <a:latin typeface="Times New Roman" panose="02020603050405020304" pitchFamily="18" charset="0"/>
                <a:cs typeface="Times New Roman" panose="02020603050405020304" pitchFamily="18" charset="0"/>
              </a:rPr>
              <a:t>://www.youtube.com/watch?v=os7G4-a55vQ </a:t>
            </a:r>
            <a:r>
              <a:rPr lang="sk-SK" sz="1900" b="1" dirty="0" smtClean="0">
                <a:latin typeface="Times New Roman" panose="02020603050405020304" pitchFamily="18" charset="0"/>
                <a:cs typeface="Times New Roman" panose="02020603050405020304" pitchFamily="18" charset="0"/>
              </a:rPr>
              <a:t>)</a:t>
            </a:r>
          </a:p>
          <a:p>
            <a:pPr marL="0" indent="0">
              <a:buNone/>
            </a:pPr>
            <a:endParaRPr lang="sk-SK" sz="1900" b="1" dirty="0" smtClean="0">
              <a:latin typeface="Times New Roman" panose="02020603050405020304" pitchFamily="18" charset="0"/>
              <a:cs typeface="Times New Roman" panose="02020603050405020304" pitchFamily="18" charset="0"/>
            </a:endParaRPr>
          </a:p>
          <a:p>
            <a:pPr marL="0" indent="0">
              <a:buNone/>
            </a:pPr>
            <a:r>
              <a:rPr lang="sk-SK" sz="3200" b="1" dirty="0" smtClean="0">
                <a:latin typeface="Times New Roman" panose="02020603050405020304" pitchFamily="18" charset="0"/>
                <a:cs typeface="Times New Roman" panose="02020603050405020304" pitchFamily="18" charset="0"/>
              </a:rPr>
              <a:t>                                                             Mgr. Mária Masárová         </a:t>
            </a:r>
          </a:p>
          <a:p>
            <a:pPr marL="0" indent="0">
              <a:buNone/>
            </a:pPr>
            <a:r>
              <a:rPr lang="sk-SK" sz="3200" b="1" dirty="0" smtClean="0">
                <a:latin typeface="Times New Roman" panose="02020603050405020304" pitchFamily="18" charset="0"/>
                <a:cs typeface="Times New Roman" panose="02020603050405020304" pitchFamily="18" charset="0"/>
              </a:rPr>
              <a:t>                                                                   Január 2026</a:t>
            </a:r>
          </a:p>
          <a:p>
            <a:endParaRPr lang="sk-SK" dirty="0"/>
          </a:p>
        </p:txBody>
      </p:sp>
    </p:spTree>
    <p:extLst>
      <p:ext uri="{BB962C8B-B14F-4D97-AF65-F5344CB8AC3E}">
        <p14:creationId xmlns:p14="http://schemas.microsoft.com/office/powerpoint/2010/main" val="1994982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9" y="313510"/>
            <a:ext cx="9720072" cy="1554480"/>
          </a:xfrm>
        </p:spPr>
        <p:txBody>
          <a:bodyPr/>
          <a:lstStyle/>
          <a:p>
            <a:r>
              <a:rPr lang="sk-SK" dirty="0" smtClean="0"/>
              <a:t>Právo detí na čistú vodu – </a:t>
            </a:r>
            <a:br>
              <a:rPr lang="sk-SK" dirty="0" smtClean="0"/>
            </a:br>
            <a:r>
              <a:rPr lang="sk-SK" dirty="0"/>
              <a:t> </a:t>
            </a:r>
            <a:r>
              <a:rPr lang="sk-SK" dirty="0" smtClean="0"/>
              <a:t>                      svetový projekt OMEP</a:t>
            </a:r>
            <a:endParaRPr lang="sk-SK" dirty="0"/>
          </a:p>
        </p:txBody>
      </p:sp>
      <p:sp>
        <p:nvSpPr>
          <p:cNvPr id="3" name="Zástupný objekt pre obsah 2"/>
          <p:cNvSpPr>
            <a:spLocks noGrp="1"/>
          </p:cNvSpPr>
          <p:nvPr>
            <p:ph idx="1"/>
          </p:nvPr>
        </p:nvSpPr>
        <p:spPr>
          <a:xfrm>
            <a:off x="1202919" y="2011680"/>
            <a:ext cx="9784080" cy="4846320"/>
          </a:xfrm>
        </p:spPr>
        <p:txBody>
          <a:bodyPr>
            <a:noAutofit/>
          </a:bodyPr>
          <a:lstStyle/>
          <a:p>
            <a:r>
              <a:rPr lang="sk-SK" sz="2000" b="1" dirty="0" smtClean="0">
                <a:effectLst/>
                <a:latin typeface="Times New Roman" panose="02020603050405020304" pitchFamily="18" charset="0"/>
                <a:cs typeface="Times New Roman" panose="02020603050405020304" pitchFamily="18" charset="0"/>
              </a:rPr>
              <a:t>Právo detí na čistú vodu je základným ľudským právom, ktoré zahŕňa prístup k bezpečnej, nezávadnej a cenovo dostupnej vode pre osobnú potrebu</a:t>
            </a:r>
          </a:p>
          <a:p>
            <a:r>
              <a:rPr lang="sk-SK" sz="2000" b="1" dirty="0" smtClean="0">
                <a:latin typeface="Times New Roman" panose="02020603050405020304" pitchFamily="18" charset="0"/>
                <a:cs typeface="Times New Roman" panose="02020603050405020304" pitchFamily="18" charset="0"/>
              </a:rPr>
              <a:t> Tento prístup je kľúčový pre zdravie, prežitie a celkový rozvoj dieťaťa. Globálne iniciatívy, ako napríklad projekty organizácie OMEP, zdôrazňujú nevyhnutnosť ochrany tohto zdroja. </a:t>
            </a:r>
          </a:p>
          <a:p>
            <a:r>
              <a:rPr lang="sk-SK" sz="2000" b="1" dirty="0" smtClean="0">
                <a:latin typeface="Times New Roman" panose="02020603050405020304" pitchFamily="18" charset="0"/>
                <a:cs typeface="Times New Roman" panose="02020603050405020304" pitchFamily="18" charset="0"/>
              </a:rPr>
              <a:t>Kľúčové aspekty práva detí na čistú vodu:</a:t>
            </a:r>
          </a:p>
          <a:p>
            <a:r>
              <a:rPr lang="sk-SK" sz="2000" b="1" dirty="0" smtClean="0">
                <a:latin typeface="Times New Roman" panose="02020603050405020304" pitchFamily="18" charset="0"/>
                <a:cs typeface="Times New Roman" panose="02020603050405020304" pitchFamily="18" charset="0"/>
              </a:rPr>
              <a:t>Definícia: Ide o právo každého dieťaťa na dostatok bezpečnej, zdravej, prijateľnej a prístupnej vody na osobné a domáce použitie </a:t>
            </a:r>
            <a:r>
              <a:rPr lang="sk-SK" sz="2000" b="1" dirty="0" err="1" smtClean="0">
                <a:latin typeface="Times New Roman" panose="02020603050405020304" pitchFamily="18" charset="0"/>
                <a:cs typeface="Times New Roman" panose="02020603050405020304" pitchFamily="18" charset="0"/>
                <a:hlinkClick r:id="rId2"/>
              </a:rPr>
              <a:t>European</a:t>
            </a:r>
            <a:r>
              <a:rPr lang="sk-SK" sz="2000" b="1" dirty="0" smtClean="0">
                <a:latin typeface="Times New Roman" panose="02020603050405020304" pitchFamily="18" charset="0"/>
                <a:cs typeface="Times New Roman" panose="02020603050405020304" pitchFamily="18" charset="0"/>
                <a:hlinkClick r:id="rId2"/>
              </a:rPr>
              <a:t> </a:t>
            </a:r>
            <a:r>
              <a:rPr lang="sk-SK" sz="2000" b="1" dirty="0" err="1" smtClean="0">
                <a:latin typeface="Times New Roman" panose="02020603050405020304" pitchFamily="18" charset="0"/>
                <a:cs typeface="Times New Roman" panose="02020603050405020304" pitchFamily="18" charset="0"/>
                <a:hlinkClick r:id="rId2"/>
              </a:rPr>
              <a:t>Parliament</a:t>
            </a:r>
            <a:r>
              <a:rPr lang="sk-SK" sz="2000" b="1" dirty="0" smtClean="0">
                <a:latin typeface="Times New Roman" panose="02020603050405020304" pitchFamily="18" charset="0"/>
                <a:cs typeface="Times New Roman" panose="02020603050405020304" pitchFamily="18" charset="0"/>
              </a:rPr>
              <a:t>.</a:t>
            </a:r>
          </a:p>
          <a:p>
            <a:r>
              <a:rPr lang="sk-SK" sz="2000" b="1" dirty="0" smtClean="0">
                <a:latin typeface="Times New Roman" panose="02020603050405020304" pitchFamily="18" charset="0"/>
                <a:cs typeface="Times New Roman" panose="02020603050405020304" pitchFamily="18" charset="0"/>
              </a:rPr>
              <a:t>Význam: Čistá voda je nevyhnutná pre zdravie, hygienu a prevenciu chorôb.</a:t>
            </a:r>
          </a:p>
          <a:p>
            <a:r>
              <a:rPr lang="sk-SK" sz="2000" b="1" dirty="0" smtClean="0">
                <a:latin typeface="Times New Roman" panose="02020603050405020304" pitchFamily="18" charset="0"/>
                <a:cs typeface="Times New Roman" panose="02020603050405020304" pitchFamily="18" charset="0"/>
              </a:rPr>
              <a:t>Nedostatok: Nedostatok čistej vody, často znásobovaný suchom alebo geopolitickou situáciou, ohrozuje životy detí po celom svete </a:t>
            </a:r>
            <a:r>
              <a:rPr lang="sk-SK" sz="2000" b="1" dirty="0" smtClean="0">
                <a:latin typeface="Times New Roman" panose="02020603050405020304" pitchFamily="18" charset="0"/>
                <a:cs typeface="Times New Roman" panose="02020603050405020304" pitchFamily="18" charset="0"/>
                <a:hlinkClick r:id="rId3"/>
              </a:rPr>
              <a:t>zijemvrk.sk</a:t>
            </a:r>
            <a:r>
              <a:rPr lang="sk-SK" sz="2000" b="1" dirty="0" smtClean="0">
                <a:latin typeface="Times New Roman" panose="02020603050405020304" pitchFamily="18" charset="0"/>
                <a:cs typeface="Times New Roman" panose="02020603050405020304" pitchFamily="18" charset="0"/>
              </a:rPr>
              <a:t>.</a:t>
            </a:r>
          </a:p>
          <a:p>
            <a:r>
              <a:rPr lang="sk-SK" sz="2000" b="1" dirty="0" smtClean="0">
                <a:latin typeface="Times New Roman" panose="02020603050405020304" pitchFamily="18" charset="0"/>
                <a:cs typeface="Times New Roman" panose="02020603050405020304" pitchFamily="18" charset="0"/>
              </a:rPr>
              <a:t>Projekty: Organizácie ako OMEP sa venujú vzdelávaniu a osvete v rámci projektov zameraných na právo detí na čistú vodu </a:t>
            </a:r>
            <a:r>
              <a:rPr lang="sk-SK" sz="2000" b="1" dirty="0" smtClean="0">
                <a:latin typeface="Times New Roman" panose="02020603050405020304" pitchFamily="18" charset="0"/>
                <a:cs typeface="Times New Roman" panose="02020603050405020304" pitchFamily="18" charset="0"/>
                <a:hlinkClick r:id="rId4"/>
              </a:rPr>
              <a:t>Facebook</a:t>
            </a:r>
            <a:r>
              <a:rPr lang="sk-SK" sz="2000" b="1" dirty="0" smtClean="0">
                <a:latin typeface="Times New Roman" panose="02020603050405020304" pitchFamily="18" charset="0"/>
                <a:cs typeface="Times New Roman" panose="02020603050405020304" pitchFamily="18" charset="0"/>
              </a:rPr>
              <a:t>. </a:t>
            </a:r>
          </a:p>
          <a:p>
            <a:r>
              <a:rPr lang="sk-SK" sz="2000" b="1" dirty="0" smtClean="0">
                <a:latin typeface="Times New Roman" panose="02020603050405020304" pitchFamily="18" charset="0"/>
                <a:cs typeface="Times New Roman" panose="02020603050405020304" pitchFamily="18" charset="0"/>
              </a:rPr>
              <a:t>Prístup k nezávadnej vode je teda neodmysliteľnou súčasťou zabezpečenia zdravého prostredia pre rast a vývoj detí.</a:t>
            </a:r>
          </a:p>
          <a:p>
            <a:endParaRPr lang="sk-SK"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1135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i="1" dirty="0" smtClean="0"/>
              <a:t>            „Bez </a:t>
            </a:r>
            <a:r>
              <a:rPr lang="sk-SK" b="1" i="1" dirty="0"/>
              <a:t>vody nie je </a:t>
            </a:r>
            <a:r>
              <a:rPr lang="sk-SK" b="1" i="1" dirty="0" smtClean="0"/>
              <a:t>život“</a:t>
            </a:r>
            <a:endParaRPr lang="sk-SK" dirty="0"/>
          </a:p>
        </p:txBody>
      </p:sp>
      <p:sp>
        <p:nvSpPr>
          <p:cNvPr id="3" name="Zástupný objekt pre obsah 2"/>
          <p:cNvSpPr>
            <a:spLocks noGrp="1"/>
          </p:cNvSpPr>
          <p:nvPr>
            <p:ph idx="1"/>
          </p:nvPr>
        </p:nvSpPr>
        <p:spPr/>
        <p:txBody>
          <a:bodyPr/>
          <a:lstStyle/>
          <a:p>
            <a:endParaRPr lang="sk-SK" dirty="0" smtClean="0"/>
          </a:p>
          <a:p>
            <a:r>
              <a:rPr lang="sk-SK" sz="2800" dirty="0">
                <a:latin typeface="Times New Roman" panose="02020603050405020304" pitchFamily="18" charset="0"/>
                <a:cs typeface="Times New Roman" panose="02020603050405020304" pitchFamily="18" charset="0"/>
              </a:rPr>
              <a:t>Zo staroveku pochádza príslovie </a:t>
            </a:r>
            <a:r>
              <a:rPr lang="sk-SK" sz="2800" dirty="0" err="1">
                <a:latin typeface="Times New Roman" panose="02020603050405020304" pitchFamily="18" charset="0"/>
                <a:cs typeface="Times New Roman" panose="02020603050405020304" pitchFamily="18" charset="0"/>
              </a:rPr>
              <a:t>Sine</a:t>
            </a:r>
            <a:r>
              <a:rPr lang="sk-SK" sz="2800" dirty="0">
                <a:latin typeface="Times New Roman" panose="02020603050405020304" pitchFamily="18" charset="0"/>
                <a:cs typeface="Times New Roman" panose="02020603050405020304" pitchFamily="18" charset="0"/>
              </a:rPr>
              <a:t> </a:t>
            </a:r>
            <a:r>
              <a:rPr lang="sk-SK" sz="2800" dirty="0" err="1">
                <a:latin typeface="Times New Roman" panose="02020603050405020304" pitchFamily="18" charset="0"/>
                <a:cs typeface="Times New Roman" panose="02020603050405020304" pitchFamily="18" charset="0"/>
              </a:rPr>
              <a:t>aqua</a:t>
            </a:r>
            <a:r>
              <a:rPr lang="sk-SK" sz="2800" dirty="0">
                <a:latin typeface="Times New Roman" panose="02020603050405020304" pitchFamily="18" charset="0"/>
                <a:cs typeface="Times New Roman" panose="02020603050405020304" pitchFamily="18" charset="0"/>
              </a:rPr>
              <a:t> </a:t>
            </a:r>
            <a:r>
              <a:rPr lang="sk-SK" sz="2800" dirty="0" err="1">
                <a:latin typeface="Times New Roman" panose="02020603050405020304" pitchFamily="18" charset="0"/>
                <a:cs typeface="Times New Roman" panose="02020603050405020304" pitchFamily="18" charset="0"/>
              </a:rPr>
              <a:t>none</a:t>
            </a:r>
            <a:r>
              <a:rPr lang="sk-SK" sz="2800" dirty="0">
                <a:latin typeface="Times New Roman" panose="02020603050405020304" pitchFamily="18" charset="0"/>
                <a:cs typeface="Times New Roman" panose="02020603050405020304" pitchFamily="18" charset="0"/>
              </a:rPr>
              <a:t> </a:t>
            </a:r>
            <a:r>
              <a:rPr lang="sk-SK" sz="2800" dirty="0" err="1" smtClean="0">
                <a:latin typeface="Times New Roman" panose="02020603050405020304" pitchFamily="18" charset="0"/>
                <a:cs typeface="Times New Roman" panose="02020603050405020304" pitchFamily="18" charset="0"/>
              </a:rPr>
              <a:t>vita</a:t>
            </a:r>
            <a:endParaRPr lang="sk-SK" sz="2800" dirty="0" smtClean="0">
              <a:latin typeface="Times New Roman" panose="02020603050405020304" pitchFamily="18" charset="0"/>
              <a:cs typeface="Times New Roman" panose="02020603050405020304" pitchFamily="18" charset="0"/>
            </a:endParaRPr>
          </a:p>
          <a:p>
            <a:pPr marL="0" indent="0">
              <a:buNone/>
            </a:pPr>
            <a:r>
              <a:rPr lang="sk-SK" sz="2800" dirty="0" smtClean="0">
                <a:latin typeface="Times New Roman" panose="02020603050405020304" pitchFamily="18" charset="0"/>
                <a:cs typeface="Times New Roman" panose="02020603050405020304" pitchFamily="18" charset="0"/>
              </a:rPr>
              <a:t> </a:t>
            </a:r>
            <a:r>
              <a:rPr lang="sk-SK" sz="2800" dirty="0">
                <a:latin typeface="Times New Roman" panose="02020603050405020304" pitchFamily="18" charset="0"/>
                <a:cs typeface="Times New Roman" panose="02020603050405020304" pitchFamily="18" charset="0"/>
              </a:rPr>
              <a:t>(Bez vody nie je život) a vodu na veľké vzdialenosti dômyselnými systémami </a:t>
            </a:r>
            <a:r>
              <a:rPr lang="sk-SK" sz="2800" dirty="0" err="1">
                <a:latin typeface="Times New Roman" panose="02020603050405020304" pitchFamily="18" charset="0"/>
                <a:cs typeface="Times New Roman" panose="02020603050405020304" pitchFamily="18" charset="0"/>
              </a:rPr>
              <a:t>akvaduktov</a:t>
            </a:r>
            <a:r>
              <a:rPr lang="sk-SK" sz="2800" dirty="0">
                <a:latin typeface="Times New Roman" panose="02020603050405020304" pitchFamily="18" charset="0"/>
                <a:cs typeface="Times New Roman" panose="02020603050405020304" pitchFamily="18" charset="0"/>
              </a:rPr>
              <a:t> dopravovali už Egypťania, Gréci, Rimania. Dnešný svet však začína mať s pitnou vodou problém a podľa prognostikov to bude práve voda, ktorá bude určovať prosperitu krajín a regiónov. Istý nedostatok so zásobou vody v studniach pociťujeme posledné roky, predovšetkým v lete, aj v Skalici. </a:t>
            </a:r>
          </a:p>
        </p:txBody>
      </p:sp>
    </p:spTree>
    <p:extLst>
      <p:ext uri="{BB962C8B-B14F-4D97-AF65-F5344CB8AC3E}">
        <p14:creationId xmlns:p14="http://schemas.microsoft.com/office/powerpoint/2010/main" val="3821468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Význam vody v našej krajine – miestny kontext</a:t>
            </a:r>
            <a:endParaRPr lang="sk-SK" dirty="0"/>
          </a:p>
        </p:txBody>
      </p:sp>
      <p:sp>
        <p:nvSpPr>
          <p:cNvPr id="3" name="Zástupný objekt pre obsah 2"/>
          <p:cNvSpPr>
            <a:spLocks noGrp="1"/>
          </p:cNvSpPr>
          <p:nvPr>
            <p:ph idx="1"/>
          </p:nvPr>
        </p:nvSpPr>
        <p:spPr/>
        <p:txBody>
          <a:bodyPr>
            <a:normAutofit fontScale="92500"/>
          </a:bodyPr>
          <a:lstStyle/>
          <a:p>
            <a:r>
              <a:rPr lang="sk-SK" b="1" i="1" dirty="0">
                <a:latin typeface="Times New Roman" panose="02020603050405020304" pitchFamily="18" charset="0"/>
                <a:cs typeface="Times New Roman" panose="02020603050405020304" pitchFamily="18" charset="0"/>
              </a:rPr>
              <a:t>U dospelého človeka tvorí voda približne dve tretiny hmotnosti jeho tela, u novorodencov je to ešte viac. Vďaka vode sa živiny dostávajú do každej ľudskej bunky, aby mohla fungovať. A jednoduchý a neustály prístup k pitnej vode je samozrejmou súčasťou nášho civilizovaného života. </a:t>
            </a:r>
            <a:endParaRPr lang="sk-SK" dirty="0">
              <a:latin typeface="Times New Roman" panose="02020603050405020304" pitchFamily="18" charset="0"/>
              <a:cs typeface="Times New Roman" panose="02020603050405020304" pitchFamily="18" charset="0"/>
            </a:endParaRPr>
          </a:p>
          <a:p>
            <a:r>
              <a:rPr lang="sk-SK" dirty="0">
                <a:latin typeface="Times New Roman" panose="02020603050405020304" pitchFamily="18" charset="0"/>
                <a:cs typeface="Times New Roman" panose="02020603050405020304" pitchFamily="18" charset="0"/>
              </a:rPr>
              <a:t>Kapacita zdrojov pitnej vody na celom Záhorí, a teda aj v Skalici, je obmedzená. Zatiaľ nie je kritická, ale do budúcnosti je potrebné riešiť rozšírenie kapacity vodných zdrojov tam, kde je to ešte možné. BVS bude musieť hľadať aj ďalšie možnosti doplnenia chýbajúcich zdrojov pre zvyšujúcu sa spotrebu pitnej vody v tejto oblasti. Hlavným zdrojom pitnej vody pre Záhorie sú pramene v Malých Karpatoch. Problém je v tom, že voda v prameňoch je doplňovaná výlučne z dažďových a snehových zrážok. Vplyvom klimatických zmien a snehovej pokrývky, ktorá by na jar zásobila pramene, rátať nemôžeme a dramaticky sa mení aj charakter dažďových zrážok. Viacdňové jemné zrážky, ktoré mali čas vsakovať do podložia miznú a namiesto nich k nám prichádzajú prívalové dažde, ktoré skôr než stihnú vsiaknuť do zeme odtečú po jej povrchu.</a:t>
            </a:r>
          </a:p>
          <a:p>
            <a:endParaRPr lang="sk-S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4807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Zdroje  Vody - Skalica</a:t>
            </a:r>
            <a:endParaRPr lang="sk-SK" dirty="0"/>
          </a:p>
        </p:txBody>
      </p:sp>
      <p:sp>
        <p:nvSpPr>
          <p:cNvPr id="3" name="Zástupný objekt pre obsah 2"/>
          <p:cNvSpPr>
            <a:spLocks noGrp="1"/>
          </p:cNvSpPr>
          <p:nvPr>
            <p:ph idx="1"/>
          </p:nvPr>
        </p:nvSpPr>
        <p:spPr/>
        <p:txBody>
          <a:bodyPr>
            <a:normAutofit fontScale="92500"/>
          </a:bodyPr>
          <a:lstStyle/>
          <a:p>
            <a:r>
              <a:rPr lang="sk-SK" dirty="0">
                <a:latin typeface="Times New Roman" panose="02020603050405020304" pitchFamily="18" charset="0"/>
                <a:cs typeface="Times New Roman" panose="02020603050405020304" pitchFamily="18" charset="0"/>
              </a:rPr>
              <a:t>Do Skalice sa dodáva pitná voda z úpravne vody v Holíči a nič z nej nepochádza z Karpát. </a:t>
            </a:r>
            <a:r>
              <a:rPr lang="sk-SK" dirty="0" smtClean="0">
                <a:latin typeface="Times New Roman" panose="02020603050405020304" pitchFamily="18" charset="0"/>
                <a:cs typeface="Times New Roman" panose="02020603050405020304" pitchFamily="18" charset="0"/>
              </a:rPr>
              <a:t>Všetka </a:t>
            </a:r>
            <a:r>
              <a:rPr lang="sk-SK" dirty="0">
                <a:latin typeface="Times New Roman" panose="02020603050405020304" pitchFamily="18" charset="0"/>
                <a:cs typeface="Times New Roman" panose="02020603050405020304" pitchFamily="18" charset="0"/>
              </a:rPr>
              <a:t>voda, ktorá sa čerpá zo studní vodného zdroja v </a:t>
            </a:r>
            <a:r>
              <a:rPr lang="sk-SK" dirty="0" err="1">
                <a:latin typeface="Times New Roman" panose="02020603050405020304" pitchFamily="18" charset="0"/>
                <a:cs typeface="Times New Roman" panose="02020603050405020304" pitchFamily="18" charset="0"/>
              </a:rPr>
              <a:t>Karmelitskej</a:t>
            </a:r>
            <a:r>
              <a:rPr lang="sk-SK" dirty="0">
                <a:latin typeface="Times New Roman" panose="02020603050405020304" pitchFamily="18" charset="0"/>
                <a:cs typeface="Times New Roman" panose="02020603050405020304" pitchFamily="18" charset="0"/>
              </a:rPr>
              <a:t> záhrade, spolu s vodou z vodných zdrojov </a:t>
            </a:r>
            <a:r>
              <a:rPr lang="sk-SK" dirty="0" err="1">
                <a:latin typeface="Times New Roman" panose="02020603050405020304" pitchFamily="18" charset="0"/>
                <a:cs typeface="Times New Roman" panose="02020603050405020304" pitchFamily="18" charset="0"/>
              </a:rPr>
              <a:t>Holíčsky</a:t>
            </a:r>
            <a:r>
              <a:rPr lang="sk-SK" dirty="0">
                <a:latin typeface="Times New Roman" panose="02020603050405020304" pitchFamily="18" charset="0"/>
                <a:cs typeface="Times New Roman" panose="02020603050405020304" pitchFamily="18" charset="0"/>
              </a:rPr>
              <a:t> les a Kopčany, sa dopravuje do Holíča a je upravená tak, aby vyhovovala smernici pre pitné vody. Surová podzemná voda z týchto zdrojov obsahuje totiž nadlimitné množstvo mangánu a železa, ktoré musí byť odstránené. Práve studne v </a:t>
            </a:r>
            <a:r>
              <a:rPr lang="sk-SK" dirty="0" err="1">
                <a:latin typeface="Times New Roman" panose="02020603050405020304" pitchFamily="18" charset="0"/>
                <a:cs typeface="Times New Roman" panose="02020603050405020304" pitchFamily="18" charset="0"/>
              </a:rPr>
              <a:t>Karmelitskej</a:t>
            </a:r>
            <a:r>
              <a:rPr lang="sk-SK" dirty="0">
                <a:latin typeface="Times New Roman" panose="02020603050405020304" pitchFamily="18" charset="0"/>
                <a:cs typeface="Times New Roman" panose="02020603050405020304" pitchFamily="18" charset="0"/>
              </a:rPr>
              <a:t> záhrade sú najviac ohrozené znečistením, pochádzajúcim zo starej neodstránenej environmentálnej záťaže bývalých ZVL Skalica, z neďalekého priemyselného parku a potenciálne im môže škodiť i jeho ďalšie rozširovanie. Dve zo studní už museli byť, kvôli prieniku kontaminácie až do studní, vyradené z prevádzky. Evidujeme, že rastie tlak na využívanie tohto územia. Avšak bez ohľadu na to, koľko vody dodáva Skalici tento zdroj, je našou povinnosťou chrániť ho pre budúce generácie, pretože v budúcnosti bude voda nad všetko ostatné. </a:t>
            </a:r>
            <a:r>
              <a:rPr lang="sk-SK" dirty="0" smtClean="0">
                <a:latin typeface="Times New Roman" panose="02020603050405020304" pitchFamily="18" charset="0"/>
                <a:cs typeface="Times New Roman" panose="02020603050405020304" pitchFamily="18" charset="0"/>
              </a:rPr>
              <a:t>(</a:t>
            </a:r>
            <a:r>
              <a:rPr lang="sk-SK" u="sng" dirty="0">
                <a:latin typeface="Times New Roman" panose="02020603050405020304" pitchFamily="18" charset="0"/>
                <a:cs typeface="Times New Roman" panose="02020603050405020304" pitchFamily="18" charset="0"/>
                <a:hlinkClick r:id="rId2"/>
              </a:rPr>
              <a:t>http://skalickyobzor.sk/cms/buducnost-stoji-na-vode</a:t>
            </a:r>
            <a:r>
              <a:rPr lang="sk-SK" u="sng" dirty="0" smtClean="0">
                <a:latin typeface="Times New Roman" panose="02020603050405020304" pitchFamily="18" charset="0"/>
                <a:cs typeface="Times New Roman" panose="02020603050405020304" pitchFamily="18" charset="0"/>
                <a:hlinkClick r:id="rId2"/>
              </a:rPr>
              <a:t>/</a:t>
            </a:r>
            <a:r>
              <a:rPr lang="sk-SK" u="sng" dirty="0" smtClean="0">
                <a:latin typeface="Times New Roman" panose="02020603050405020304" pitchFamily="18" charset="0"/>
                <a:cs typeface="Times New Roman" panose="02020603050405020304" pitchFamily="18" charset="0"/>
              </a:rPr>
              <a:t> )</a:t>
            </a:r>
            <a:endParaRPr lang="sk-SK" dirty="0">
              <a:latin typeface="Times New Roman" panose="02020603050405020304" pitchFamily="18" charset="0"/>
              <a:cs typeface="Times New Roman" panose="02020603050405020304" pitchFamily="18" charset="0"/>
            </a:endParaRPr>
          </a:p>
          <a:p>
            <a:r>
              <a:rPr lang="sk-SK" dirty="0">
                <a:latin typeface="Times New Roman" panose="02020603050405020304" pitchFamily="18" charset="0"/>
                <a:cs typeface="Times New Roman" panose="02020603050405020304" pitchFamily="18" charset="0"/>
              </a:rPr>
              <a:t> </a:t>
            </a:r>
          </a:p>
          <a:p>
            <a:pPr marL="0" indent="0">
              <a:buNone/>
            </a:pPr>
            <a:endParaRPr lang="sk-SK" dirty="0"/>
          </a:p>
        </p:txBody>
      </p:sp>
    </p:spTree>
    <p:extLst>
      <p:ext uri="{BB962C8B-B14F-4D97-AF65-F5344CB8AC3E}">
        <p14:creationId xmlns:p14="http://schemas.microsoft.com/office/powerpoint/2010/main" val="335038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202919" y="284176"/>
            <a:ext cx="9784080" cy="1035173"/>
          </a:xfrm>
        </p:spPr>
        <p:txBody>
          <a:bodyPr/>
          <a:lstStyle/>
          <a:p>
            <a:r>
              <a:rPr lang="sk-SK" dirty="0" smtClean="0"/>
              <a:t>Vodné toky Skalica a okolie</a:t>
            </a:r>
            <a:endParaRPr lang="sk-SK" dirty="0"/>
          </a:p>
        </p:txBody>
      </p:sp>
      <p:sp>
        <p:nvSpPr>
          <p:cNvPr id="3" name="Zástupný objekt pre obsah 2"/>
          <p:cNvSpPr>
            <a:spLocks noGrp="1"/>
          </p:cNvSpPr>
          <p:nvPr>
            <p:ph idx="1"/>
          </p:nvPr>
        </p:nvSpPr>
        <p:spPr>
          <a:xfrm>
            <a:off x="418010" y="1319349"/>
            <a:ext cx="10946675" cy="4898571"/>
          </a:xfrm>
        </p:spPr>
        <p:txBody>
          <a:bodyPr>
            <a:noAutofit/>
          </a:bodyPr>
          <a:lstStyle/>
          <a:p>
            <a:r>
              <a:rPr lang="sk-SK" sz="1800" b="1" dirty="0">
                <a:latin typeface="Times New Roman" panose="02020603050405020304" pitchFamily="18" charset="0"/>
                <a:cs typeface="Times New Roman" panose="02020603050405020304" pitchFamily="18" charset="0"/>
              </a:rPr>
              <a:t>https://voda.oma.sk/zlatnicky-potoklavným </a:t>
            </a:r>
            <a:r>
              <a:rPr lang="sk-SK" sz="1800" b="1" dirty="0">
                <a:latin typeface="Times New Roman" panose="02020603050405020304" pitchFamily="18" charset="0"/>
                <a:cs typeface="Times New Roman" panose="02020603050405020304" pitchFamily="18" charset="0"/>
              </a:rPr>
              <a:t>vodným tokom v blízkosti Skalice je rieka </a:t>
            </a:r>
          </a:p>
          <a:p>
            <a:r>
              <a:rPr lang="sk-SK" sz="1800" b="1" dirty="0">
                <a:latin typeface="Times New Roman" panose="02020603050405020304" pitchFamily="18" charset="0"/>
                <a:cs typeface="Times New Roman" panose="02020603050405020304" pitchFamily="18" charset="0"/>
                <a:hlinkClick r:id="rId2"/>
              </a:rPr>
              <a:t>Morava</a:t>
            </a:r>
            <a:r>
              <a:rPr lang="sk-SK" sz="1800" b="1" dirty="0">
                <a:latin typeface="Times New Roman" panose="02020603050405020304" pitchFamily="18" charset="0"/>
                <a:cs typeface="Times New Roman" panose="02020603050405020304" pitchFamily="18" charset="0"/>
              </a:rPr>
              <a:t>, ktorá tečie na západe a tvorí hranicu. V katastri a blízkom okolí sa nachádzajú menšie toky, ako napríklad </a:t>
            </a:r>
            <a:r>
              <a:rPr lang="sk-SK" sz="1800" b="1" dirty="0" err="1">
                <a:latin typeface="Times New Roman" panose="02020603050405020304" pitchFamily="18" charset="0"/>
                <a:cs typeface="Times New Roman" panose="02020603050405020304" pitchFamily="18" charset="0"/>
                <a:hlinkClick r:id="rId3"/>
              </a:rPr>
              <a:t>Močidliansky</a:t>
            </a:r>
            <a:r>
              <a:rPr lang="sk-SK" sz="1800" b="1" dirty="0">
                <a:latin typeface="Times New Roman" panose="02020603050405020304" pitchFamily="18" charset="0"/>
                <a:cs typeface="Times New Roman" panose="02020603050405020304" pitchFamily="18" charset="0"/>
                <a:hlinkClick r:id="rId3"/>
              </a:rPr>
              <a:t> potok</a:t>
            </a:r>
            <a:r>
              <a:rPr lang="sk-SK" sz="1800" b="1" dirty="0">
                <a:latin typeface="Times New Roman" panose="02020603050405020304" pitchFamily="18" charset="0"/>
                <a:cs typeface="Times New Roman" panose="02020603050405020304" pitchFamily="18" charset="0"/>
              </a:rPr>
              <a:t> (prítok Chvojnice). Oblasť je bohatá na vodné plochy, vrátane chovných rybníkov na juhozápade. </a:t>
            </a:r>
          </a:p>
          <a:p>
            <a:r>
              <a:rPr lang="sk-SK" sz="1800" b="1" dirty="0" smtClean="0">
                <a:latin typeface="Times New Roman" panose="02020603050405020304" pitchFamily="18" charset="0"/>
                <a:cs typeface="Times New Roman" panose="02020603050405020304" pitchFamily="18" charset="0"/>
              </a:rPr>
              <a:t>Rybníky</a:t>
            </a:r>
            <a:r>
              <a:rPr lang="sk-SK" sz="1800" b="1" dirty="0">
                <a:latin typeface="Times New Roman" panose="02020603050405020304" pitchFamily="18" charset="0"/>
                <a:cs typeface="Times New Roman" panose="02020603050405020304" pitchFamily="18" charset="0"/>
              </a:rPr>
              <a:t>: Chovné rybníky situované juhozápadne od mesta. </a:t>
            </a:r>
            <a:r>
              <a:rPr lang="sk-SK" sz="1800" b="1" dirty="0">
                <a:latin typeface="Times New Roman" panose="02020603050405020304" pitchFamily="18" charset="0"/>
                <a:cs typeface="Times New Roman" panose="02020603050405020304" pitchFamily="18" charset="0"/>
                <a:hlinkClick r:id="rId4"/>
              </a:rPr>
              <a:t>https://</a:t>
            </a:r>
            <a:r>
              <a:rPr lang="sk-SK" sz="1800" b="1" dirty="0" smtClean="0">
                <a:latin typeface="Times New Roman" panose="02020603050405020304" pitchFamily="18" charset="0"/>
                <a:cs typeface="Times New Roman" panose="02020603050405020304" pitchFamily="18" charset="0"/>
                <a:hlinkClick r:id="rId4"/>
              </a:rPr>
              <a:t>www.google.com/search?client=firefox-b-d&amp;hs=EKHp&amp;sca_esv=5cf68b8f0ed15ed3&amp;sxsrf=ANbL-n4Saqe-hvnskxY8q8uF88ZSuEALmA:1770045059140&amp;q=Ryboprodukt+skalica&amp;sa=X&amp;ved=2ahUKEwiz7fHXi7uSAxUS_rsIHVsJNy4Q1QJ6BAhMEAE&amp;biw=1366&amp;bih=643&amp;dpr=1&amp;aic=0</a:t>
            </a:r>
            <a:endParaRPr lang="sk-SK" sz="1800" b="1" dirty="0" smtClean="0">
              <a:latin typeface="Times New Roman" panose="02020603050405020304" pitchFamily="18" charset="0"/>
              <a:cs typeface="Times New Roman" panose="02020603050405020304" pitchFamily="18" charset="0"/>
            </a:endParaRPr>
          </a:p>
          <a:p>
            <a:r>
              <a:rPr lang="sk-SK" sz="1800" b="1" dirty="0" smtClean="0">
                <a:latin typeface="Times New Roman" panose="02020603050405020304" pitchFamily="18" charset="0"/>
                <a:cs typeface="Times New Roman" panose="02020603050405020304" pitchFamily="18" charset="0"/>
              </a:rPr>
              <a:t>Baťov </a:t>
            </a:r>
            <a:r>
              <a:rPr lang="sk-SK" sz="1800" b="1" dirty="0">
                <a:latin typeface="Times New Roman" panose="02020603050405020304" pitchFamily="18" charset="0"/>
                <a:cs typeface="Times New Roman" panose="02020603050405020304" pitchFamily="18" charset="0"/>
              </a:rPr>
              <a:t>kanál : </a:t>
            </a:r>
            <a:r>
              <a:rPr lang="sk-SK" sz="1800" b="1" dirty="0" smtClean="0">
                <a:latin typeface="Times New Roman" panose="02020603050405020304" pitchFamily="18" charset="0"/>
                <a:cs typeface="Times New Roman" panose="02020603050405020304" pitchFamily="18" charset="0"/>
              </a:rPr>
              <a:t>vnútrozemská vodná </a:t>
            </a:r>
            <a:r>
              <a:rPr lang="sk-SK" sz="1800" b="1" dirty="0">
                <a:latin typeface="Times New Roman" panose="02020603050405020304" pitchFamily="18" charset="0"/>
                <a:cs typeface="Times New Roman" panose="02020603050405020304" pitchFamily="18" charset="0"/>
              </a:rPr>
              <a:t>cesta </a:t>
            </a:r>
            <a:r>
              <a:rPr lang="sk-SK" sz="1800" b="1" dirty="0" smtClean="0">
                <a:latin typeface="Times New Roman" panose="02020603050405020304" pitchFamily="18" charset="0"/>
                <a:cs typeface="Times New Roman" panose="02020603050405020304" pitchFamily="18" charset="0"/>
              </a:rPr>
              <a:t>triedy. </a:t>
            </a:r>
            <a:r>
              <a:rPr lang="sk-SK" sz="1800" b="1" dirty="0">
                <a:latin typeface="Times New Roman" panose="02020603050405020304" pitchFamily="18" charset="0"/>
                <a:cs typeface="Times New Roman" panose="02020603050405020304" pitchFamily="18" charset="0"/>
              </a:rPr>
              <a:t>Jeho dĺžka od </a:t>
            </a:r>
            <a:r>
              <a:rPr lang="sk-SK" sz="1800" b="1" dirty="0">
                <a:latin typeface="Times New Roman" panose="02020603050405020304" pitchFamily="18" charset="0"/>
                <a:cs typeface="Times New Roman" panose="02020603050405020304" pitchFamily="18" charset="0"/>
                <a:hlinkClick r:id="rId5" tooltip="Otrokovice"/>
              </a:rPr>
              <a:t>Otrokovíc</a:t>
            </a:r>
            <a:r>
              <a:rPr lang="sk-SK" sz="1800" b="1" dirty="0">
                <a:latin typeface="Times New Roman" panose="02020603050405020304" pitchFamily="18" charset="0"/>
                <a:cs typeface="Times New Roman" panose="02020603050405020304" pitchFamily="18" charset="0"/>
              </a:rPr>
              <a:t> do </a:t>
            </a:r>
            <a:r>
              <a:rPr lang="sk-SK" sz="1800" b="1" dirty="0">
                <a:latin typeface="Times New Roman" panose="02020603050405020304" pitchFamily="18" charset="0"/>
                <a:cs typeface="Times New Roman" panose="02020603050405020304" pitchFamily="18" charset="0"/>
                <a:hlinkClick r:id="rId6" tooltip="Skalica (mesto)"/>
              </a:rPr>
              <a:t>Skalice</a:t>
            </a:r>
            <a:r>
              <a:rPr lang="sk-SK" sz="1800" b="1" dirty="0">
                <a:latin typeface="Times New Roman" panose="02020603050405020304" pitchFamily="18" charset="0"/>
                <a:cs typeface="Times New Roman" panose="02020603050405020304" pitchFamily="18" charset="0"/>
              </a:rPr>
              <a:t> je približne 53 km. </a:t>
            </a:r>
            <a:r>
              <a:rPr lang="sk-SK" sz="1800" b="1" dirty="0">
                <a:latin typeface="Times New Roman" panose="02020603050405020304" pitchFamily="18" charset="0"/>
                <a:cs typeface="Times New Roman" panose="02020603050405020304" pitchFamily="18" charset="0"/>
                <a:hlinkClick r:id="rId7"/>
              </a:rPr>
              <a:t>https://</a:t>
            </a:r>
            <a:r>
              <a:rPr lang="sk-SK" sz="1800" b="1" dirty="0" smtClean="0">
                <a:latin typeface="Times New Roman" panose="02020603050405020304" pitchFamily="18" charset="0"/>
                <a:cs typeface="Times New Roman" panose="02020603050405020304" pitchFamily="18" charset="0"/>
                <a:hlinkClick r:id="rId7"/>
              </a:rPr>
              <a:t>www.tikskalica.sk/evt_image.php?img=1015</a:t>
            </a:r>
            <a:endParaRPr lang="sk-SK" sz="1800" b="1" dirty="0" smtClean="0">
              <a:latin typeface="Times New Roman" panose="02020603050405020304" pitchFamily="18" charset="0"/>
              <a:cs typeface="Times New Roman" panose="02020603050405020304" pitchFamily="18" charset="0"/>
            </a:endParaRPr>
          </a:p>
          <a:p>
            <a:r>
              <a:rPr lang="sk-SK" sz="1800" b="1" dirty="0" err="1" smtClean="0">
                <a:latin typeface="Times New Roman" panose="02020603050405020304" pitchFamily="18" charset="0"/>
                <a:cs typeface="Times New Roman" panose="02020603050405020304" pitchFamily="18" charset="0"/>
              </a:rPr>
              <a:t>Stračinský</a:t>
            </a:r>
            <a:r>
              <a:rPr lang="sk-SK" sz="1800" b="1" dirty="0" smtClean="0">
                <a:latin typeface="Times New Roman" panose="02020603050405020304" pitchFamily="18" charset="0"/>
                <a:cs typeface="Times New Roman" panose="02020603050405020304" pitchFamily="18" charset="0"/>
              </a:rPr>
              <a:t> </a:t>
            </a:r>
            <a:r>
              <a:rPr lang="sk-SK" sz="1800" b="1" dirty="0">
                <a:latin typeface="Times New Roman" panose="02020603050405020304" pitchFamily="18" charset="0"/>
                <a:cs typeface="Times New Roman" panose="02020603050405020304" pitchFamily="18" charset="0"/>
              </a:rPr>
              <a:t>potok v Skalici </a:t>
            </a:r>
            <a:r>
              <a:rPr lang="sk-SK" sz="1800" b="1" dirty="0" smtClean="0">
                <a:latin typeface="Times New Roman" panose="02020603050405020304" pitchFamily="18" charset="0"/>
                <a:cs typeface="Times New Roman" panose="02020603050405020304" pitchFamily="18" charset="0"/>
              </a:rPr>
              <a:t>: </a:t>
            </a:r>
            <a:r>
              <a:rPr lang="sk-SK" sz="1800" b="1" dirty="0">
                <a:latin typeface="Times New Roman" panose="02020603050405020304" pitchFamily="18" charset="0"/>
                <a:cs typeface="Times New Roman" panose="02020603050405020304" pitchFamily="18" charset="0"/>
              </a:rPr>
              <a:t>pravostranný prítok Zlatníckeho potoka v povodí Moravy</a:t>
            </a:r>
            <a:r>
              <a:rPr lang="sk-SK" sz="1800" b="1" dirty="0" smtClean="0">
                <a:latin typeface="Times New Roman" panose="02020603050405020304" pitchFamily="18" charset="0"/>
                <a:cs typeface="Times New Roman" panose="02020603050405020304" pitchFamily="18" charset="0"/>
              </a:rPr>
              <a:t>. </a:t>
            </a:r>
            <a:r>
              <a:rPr lang="sk-SK" sz="1800" b="1" dirty="0">
                <a:latin typeface="Times New Roman" panose="02020603050405020304" pitchFamily="18" charset="0"/>
                <a:cs typeface="Times New Roman" panose="02020603050405020304" pitchFamily="18" charset="0"/>
              </a:rPr>
              <a:t>V súčasnosti je v intraviláne mesta </a:t>
            </a:r>
            <a:r>
              <a:rPr lang="sk-SK" sz="1800" b="1" dirty="0" smtClean="0">
                <a:latin typeface="Times New Roman" panose="02020603050405020304" pitchFamily="18" charset="0"/>
                <a:cs typeface="Times New Roman" panose="02020603050405020304" pitchFamily="18" charset="0"/>
              </a:rPr>
              <a:t> </a:t>
            </a:r>
            <a:r>
              <a:rPr lang="sk-SK" sz="1800" b="1" dirty="0">
                <a:latin typeface="Times New Roman" panose="02020603050405020304" pitchFamily="18" charset="0"/>
                <a:cs typeface="Times New Roman" panose="02020603050405020304" pitchFamily="18" charset="0"/>
              </a:rPr>
              <a:t>regulovaný, no stále figuruje v </a:t>
            </a:r>
            <a:r>
              <a:rPr lang="sk-SK" sz="1800" b="1" dirty="0">
                <a:latin typeface="Times New Roman" panose="02020603050405020304" pitchFamily="18" charset="0"/>
                <a:cs typeface="Times New Roman" panose="02020603050405020304" pitchFamily="18" charset="0"/>
                <a:hlinkClick r:id="rId8"/>
              </a:rPr>
              <a:t>povodňových plánoch mesta</a:t>
            </a:r>
            <a:r>
              <a:rPr lang="sk-SK" sz="1800" b="1" dirty="0">
                <a:latin typeface="Times New Roman" panose="02020603050405020304" pitchFamily="18" charset="0"/>
                <a:cs typeface="Times New Roman" panose="02020603050405020304" pitchFamily="18" charset="0"/>
              </a:rPr>
              <a:t> ako potenciálny zdroj ohrozenia pri prívalových dažďoch. </a:t>
            </a:r>
            <a:r>
              <a:rPr lang="sk-SK" sz="1800" b="1" dirty="0">
                <a:latin typeface="Times New Roman" panose="02020603050405020304" pitchFamily="18" charset="0"/>
                <a:cs typeface="Times New Roman" panose="02020603050405020304" pitchFamily="18" charset="0"/>
                <a:hlinkClick r:id="rId9"/>
              </a:rPr>
              <a:t>https://</a:t>
            </a:r>
            <a:r>
              <a:rPr lang="sk-SK" sz="1800" b="1" dirty="0" smtClean="0">
                <a:latin typeface="Times New Roman" panose="02020603050405020304" pitchFamily="18" charset="0"/>
                <a:cs typeface="Times New Roman" panose="02020603050405020304" pitchFamily="18" charset="0"/>
                <a:hlinkClick r:id="rId9"/>
              </a:rPr>
              <a:t>mapy.com/en/turisticka?source=osm&amp;id=1002660221&amp;x=17.2525249&amp;y=48.8287995&amp;z=13</a:t>
            </a:r>
            <a:endParaRPr lang="sk-SK" sz="1800" b="1" dirty="0" smtClean="0">
              <a:latin typeface="Times New Roman" panose="02020603050405020304" pitchFamily="18" charset="0"/>
              <a:cs typeface="Times New Roman" panose="02020603050405020304" pitchFamily="18" charset="0"/>
            </a:endParaRPr>
          </a:p>
          <a:p>
            <a:r>
              <a:rPr lang="sk-SK" sz="1800" b="1" dirty="0" err="1" smtClean="0">
                <a:latin typeface="Times New Roman" panose="02020603050405020304" pitchFamily="18" charset="0"/>
                <a:cs typeface="Times New Roman" panose="02020603050405020304" pitchFamily="18" charset="0"/>
              </a:rPr>
              <a:t>Zlatnický</a:t>
            </a:r>
            <a:r>
              <a:rPr lang="sk-SK" sz="1800" b="1" dirty="0" smtClean="0">
                <a:latin typeface="Times New Roman" panose="02020603050405020304" pitchFamily="18" charset="0"/>
                <a:cs typeface="Times New Roman" panose="02020603050405020304" pitchFamily="18" charset="0"/>
              </a:rPr>
              <a:t> potok https</a:t>
            </a:r>
            <a:r>
              <a:rPr lang="sk-SK" sz="1800" b="1" dirty="0">
                <a:latin typeface="Times New Roman" panose="02020603050405020304" pitchFamily="18" charset="0"/>
                <a:cs typeface="Times New Roman" panose="02020603050405020304" pitchFamily="18" charset="0"/>
              </a:rPr>
              <a:t>://voda.oma.sk/zlatnicky-potok</a:t>
            </a:r>
            <a:endParaRPr lang="sk-SK" sz="1800" b="1" dirty="0" smtClean="0">
              <a:latin typeface="Times New Roman" panose="02020603050405020304" pitchFamily="18" charset="0"/>
              <a:cs typeface="Times New Roman" panose="02020603050405020304" pitchFamily="18" charset="0"/>
            </a:endParaRPr>
          </a:p>
          <a:p>
            <a:endParaRPr lang="sk-SK" sz="1800" b="1" dirty="0" smtClean="0">
              <a:latin typeface="Times New Roman" panose="02020603050405020304" pitchFamily="18" charset="0"/>
              <a:cs typeface="Times New Roman" panose="02020603050405020304" pitchFamily="18" charset="0"/>
            </a:endParaRPr>
          </a:p>
          <a:p>
            <a:endParaRPr lang="sk-SK" sz="1800" b="1" dirty="0">
              <a:latin typeface="Times New Roman" panose="02020603050405020304" pitchFamily="18" charset="0"/>
              <a:cs typeface="Times New Roman" panose="02020603050405020304" pitchFamily="18" charset="0"/>
            </a:endParaRPr>
          </a:p>
          <a:p>
            <a:endParaRPr lang="sk-SK" sz="1800" b="1" dirty="0">
              <a:latin typeface="Times New Roman" panose="02020603050405020304" pitchFamily="18" charset="0"/>
              <a:cs typeface="Times New Roman" panose="02020603050405020304" pitchFamily="18" charset="0"/>
            </a:endParaRPr>
          </a:p>
          <a:p>
            <a:endParaRPr lang="sk-SK"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1935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           Voda  zo  Skalice</a:t>
            </a:r>
            <a:endParaRPr lang="sk-SK" dirty="0"/>
          </a:p>
        </p:txBody>
      </p:sp>
      <p:sp>
        <p:nvSpPr>
          <p:cNvPr id="3" name="Zástupný objekt pre obsah 2"/>
          <p:cNvSpPr>
            <a:spLocks noGrp="1"/>
          </p:cNvSpPr>
          <p:nvPr>
            <p:ph idx="1"/>
          </p:nvPr>
        </p:nvSpPr>
        <p:spPr/>
        <p:txBody>
          <a:bodyPr/>
          <a:lstStyle/>
          <a:p>
            <a:r>
              <a:rPr lang="sk-SK" b="1" dirty="0" smtClean="0">
                <a:latin typeface="Times New Roman" panose="02020603050405020304" pitchFamily="18" charset="0"/>
                <a:cs typeface="Times New Roman" panose="02020603050405020304" pitchFamily="18" charset="0"/>
              </a:rPr>
              <a:t>Realizácia projektu : Voda zo Skalice – aktívne zapojenie rodičov do projektu.  Každé dieťa z triedy dostane sklenený pohár. Naplní ho vodou z vybraného zdroja vody  v Skalici . Zdroj vody rodič zapíše na  popisný štítok .Vzorky  vody  </a:t>
            </a:r>
            <a:r>
              <a:rPr lang="sk-SK" b="1" dirty="0">
                <a:latin typeface="Times New Roman" panose="02020603050405020304" pitchFamily="18" charset="0"/>
                <a:cs typeface="Times New Roman" panose="02020603050405020304" pitchFamily="18" charset="0"/>
              </a:rPr>
              <a:t>z  vodných zdrojov </a:t>
            </a:r>
            <a:r>
              <a:rPr lang="sk-SK" b="1" dirty="0" smtClean="0">
                <a:latin typeface="Times New Roman" panose="02020603050405020304" pitchFamily="18" charset="0"/>
                <a:cs typeface="Times New Roman" panose="02020603050405020304" pitchFamily="18" charset="0"/>
              </a:rPr>
              <a:t> sú predmetom bádania detí v triede.</a:t>
            </a:r>
          </a:p>
          <a:p>
            <a:endParaRPr lang="sk-SK" b="1" dirty="0" smtClean="0">
              <a:latin typeface="Times New Roman" panose="02020603050405020304" pitchFamily="18" charset="0"/>
              <a:cs typeface="Times New Roman" panose="02020603050405020304" pitchFamily="18" charset="0"/>
            </a:endParaRPr>
          </a:p>
          <a:p>
            <a:endParaRPr lang="sk-SK" dirty="0"/>
          </a:p>
        </p:txBody>
      </p:sp>
    </p:spTree>
    <p:extLst>
      <p:ext uri="{BB962C8B-B14F-4D97-AF65-F5344CB8AC3E}">
        <p14:creationId xmlns:p14="http://schemas.microsoft.com/office/powerpoint/2010/main" val="2997966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latin typeface="Times New Roman" panose="02020603050405020304" pitchFamily="18" charset="0"/>
                <a:cs typeface="Times New Roman" panose="02020603050405020304" pitchFamily="18" charset="0"/>
              </a:rPr>
              <a:t>     ĎAKUJEM  ZA  </a:t>
            </a:r>
            <a:r>
              <a:rPr lang="sk-SK" b="1" dirty="0" err="1" smtClean="0">
                <a:latin typeface="Times New Roman" panose="02020603050405020304" pitchFamily="18" charset="0"/>
                <a:cs typeface="Times New Roman" panose="02020603050405020304" pitchFamily="18" charset="0"/>
              </a:rPr>
              <a:t>POZORNOSť</a:t>
            </a:r>
            <a:r>
              <a:rPr lang="sk-SK" b="1" dirty="0" smtClean="0">
                <a:latin typeface="Times New Roman" panose="02020603050405020304" pitchFamily="18" charset="0"/>
                <a:cs typeface="Times New Roman" panose="02020603050405020304" pitchFamily="18" charset="0"/>
              </a:rPr>
              <a:t> !</a:t>
            </a:r>
            <a:endParaRPr lang="sk-SK" b="1" dirty="0">
              <a:latin typeface="Times New Roman" panose="02020603050405020304" pitchFamily="18" charset="0"/>
              <a:cs typeface="Times New Roman" panose="02020603050405020304" pitchFamily="18" charset="0"/>
            </a:endParaRPr>
          </a:p>
        </p:txBody>
      </p:sp>
      <p:pic>
        <p:nvPicPr>
          <p:cNvPr id="1026" name="Picture 2" descr="https://www.skalica.sk/data/editor/81sk_1_big.gif?gcm_date=145587960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27863" y="2743199"/>
            <a:ext cx="2599508" cy="2586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85093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uhované">
  <a:themeElements>
    <a:clrScheme name="Pruhované">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Pruhované">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Pruhované">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TM03090430[[fn=Pruhované]]</Template>
  <TotalTime>92</TotalTime>
  <Words>902</Words>
  <Application>Microsoft Office PowerPoint</Application>
  <PresentationFormat>Širokouhlá</PresentationFormat>
  <Paragraphs>41</Paragraphs>
  <Slides>8</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8</vt:i4>
      </vt:variant>
    </vt:vector>
  </HeadingPairs>
  <TitlesOfParts>
    <vt:vector size="12" baseType="lpstr">
      <vt:lpstr>Corbel</vt:lpstr>
      <vt:lpstr>Times New Roman</vt:lpstr>
      <vt:lpstr>Wingdings</vt:lpstr>
      <vt:lpstr>Pruhované</vt:lpstr>
      <vt:lpstr>          Bez  vody  niet  život</vt:lpstr>
      <vt:lpstr>Právo detí na čistú vodu –                         svetový projekt OMEP</vt:lpstr>
      <vt:lpstr>            „Bez vody nie je život“</vt:lpstr>
      <vt:lpstr>Význam vody v našej krajine – miestny kontext</vt:lpstr>
      <vt:lpstr>Zdroje  Vody - Skalica</vt:lpstr>
      <vt:lpstr>Vodné toky Skalica a okolie</vt:lpstr>
      <vt:lpstr>           Voda  zo  Skalice</vt:lpstr>
      <vt:lpstr>     ĎAKUJEM  ZA  POZORNOSť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User</dc:creator>
  <cp:lastModifiedBy>User</cp:lastModifiedBy>
  <cp:revision>12</cp:revision>
  <dcterms:created xsi:type="dcterms:W3CDTF">2026-02-02T14:12:31Z</dcterms:created>
  <dcterms:modified xsi:type="dcterms:W3CDTF">2026-02-25T08:28:21Z</dcterms:modified>
</cp:coreProperties>
</file>