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71" r:id="rId5"/>
    <p:sldId id="258" r:id="rId6"/>
    <p:sldId id="259" r:id="rId7"/>
    <p:sldId id="276" r:id="rId8"/>
    <p:sldId id="260" r:id="rId9"/>
    <p:sldId id="272" r:id="rId10"/>
    <p:sldId id="261" r:id="rId11"/>
    <p:sldId id="270" r:id="rId12"/>
    <p:sldId id="262" r:id="rId13"/>
    <p:sldId id="278" r:id="rId14"/>
    <p:sldId id="263" r:id="rId15"/>
    <p:sldId id="277" r:id="rId16"/>
    <p:sldId id="264" r:id="rId17"/>
    <p:sldId id="273" r:id="rId18"/>
    <p:sldId id="265" r:id="rId19"/>
    <p:sldId id="275" r:id="rId20"/>
    <p:sldId id="266" r:id="rId21"/>
    <p:sldId id="274" r:id="rId22"/>
    <p:sldId id="267" r:id="rId23"/>
    <p:sldId id="268" r:id="rId2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AC9A8-585D-42AB-9CF3-58905DEED0E4}" type="datetimeFigureOut">
              <a:rPr lang="sk-SK" smtClean="0"/>
              <a:pPr/>
              <a:t>7. 4. 2020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38259-F6F5-4FC1-A6C2-95FC1EEE3DC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368152"/>
          </a:xfrm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FARBY</a:t>
            </a:r>
            <a:endParaRPr lang="sk-SK" b="1" dirty="0">
              <a:latin typeface="Georgia" pitchFamily="18" charset="0"/>
            </a:endParaRPr>
          </a:p>
        </p:txBody>
      </p:sp>
      <p:pic>
        <p:nvPicPr>
          <p:cNvPr id="4" name="Obrázok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819472"/>
            <a:ext cx="9144000" cy="9577064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584776" cy="4941168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sk-SK" sz="5800" b="1" dirty="0">
                <a:solidFill>
                  <a:schemeClr val="tx1"/>
                </a:solidFill>
                <a:latin typeface="Georgia" pitchFamily="18" charset="0"/>
              </a:rPr>
              <a:t>Päť farieb</a:t>
            </a:r>
            <a:endParaRPr lang="sk-SK" sz="5800" dirty="0">
              <a:solidFill>
                <a:schemeClr val="tx1"/>
              </a:solidFill>
              <a:latin typeface="Georgia" pitchFamily="18" charset="0"/>
            </a:endParaRPr>
          </a:p>
          <a:p>
            <a:pPr fontAlgn="base"/>
            <a:r>
              <a:rPr lang="sk-SK" sz="5800" dirty="0">
                <a:solidFill>
                  <a:schemeClr val="tx1"/>
                </a:solidFill>
                <a:latin typeface="Georgia" pitchFamily="18" charset="0"/>
              </a:rPr>
              <a:t>Papier je bielučký,</a:t>
            </a:r>
            <a:br>
              <a:rPr lang="sk-SK" sz="58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sk-SK" sz="5800" dirty="0">
                <a:solidFill>
                  <a:schemeClr val="tx1"/>
                </a:solidFill>
                <a:latin typeface="Georgia" pitchFamily="18" charset="0"/>
              </a:rPr>
              <a:t>farebné sú farbičky.</a:t>
            </a:r>
            <a:br>
              <a:rPr lang="sk-SK" sz="58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sk-SK" sz="5800" dirty="0">
                <a:solidFill>
                  <a:schemeClr val="tx1"/>
                </a:solidFill>
                <a:latin typeface="Georgia" pitchFamily="18" charset="0"/>
              </a:rPr>
              <a:t>Žltou kreslím slniečko,</a:t>
            </a:r>
            <a:br>
              <a:rPr lang="sk-SK" sz="58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sk-SK" sz="5800" dirty="0">
                <a:solidFill>
                  <a:schemeClr val="tx1"/>
                </a:solidFill>
                <a:latin typeface="Georgia" pitchFamily="18" charset="0"/>
              </a:rPr>
              <a:t>červenou zas jabĺčko,</a:t>
            </a:r>
            <a:br>
              <a:rPr lang="sk-SK" sz="58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sk-SK" sz="5800" dirty="0">
                <a:solidFill>
                  <a:schemeClr val="tx1"/>
                </a:solidFill>
                <a:latin typeface="Georgia" pitchFamily="18" charset="0"/>
              </a:rPr>
              <a:t>zelená je trávička,</a:t>
            </a:r>
            <a:br>
              <a:rPr lang="sk-SK" sz="58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sk-SK" sz="5800" dirty="0">
                <a:solidFill>
                  <a:schemeClr val="tx1"/>
                </a:solidFill>
                <a:latin typeface="Georgia" pitchFamily="18" charset="0"/>
              </a:rPr>
              <a:t>modrá kvapka z nebíčka.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275856" y="-315416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5400" b="1" dirty="0" smtClean="0">
                <a:latin typeface="Georgia" pitchFamily="18" charset="0"/>
              </a:rPr>
              <a:t>FARBY</a:t>
            </a:r>
            <a:endParaRPr lang="sk-SK" sz="5400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ŽLTÁ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8840"/>
          </a:xfrm>
          <a:solidFill>
            <a:srgbClr val="FFFF0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ŽLTÁ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  <a:solidFill>
            <a:srgbClr val="FFFF00"/>
          </a:solidFill>
        </p:spPr>
        <p:txBody>
          <a:bodyPr/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ŽLTÉ?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ŽLTÉ JE LÍSTIE V JESENI, 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ŽLTÝ JE VEŠIAK V PREDSIENI.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ŽLTÉ JE KURIATKO, TO UŽ VIEŠ, 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ĎALŠIE ŽLTÉ VECI NÁJDI TIEŽ. 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sk-SK" b="1" dirty="0" smtClean="0">
                <a:solidFill>
                  <a:schemeClr val="bg1"/>
                </a:solidFill>
                <a:latin typeface="Georgia" pitchFamily="18" charset="0"/>
              </a:rPr>
              <a:t>ČIERNA</a:t>
            </a:r>
            <a:endParaRPr lang="sk-SK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8840"/>
          </a:xfrm>
          <a:solidFill>
            <a:schemeClr val="tx1"/>
          </a:solidFill>
        </p:spPr>
        <p:txBody>
          <a:bodyPr/>
          <a:lstStyle/>
          <a:p>
            <a:r>
              <a:rPr lang="sk-SK" b="1" dirty="0" smtClean="0">
                <a:solidFill>
                  <a:schemeClr val="bg1"/>
                </a:solidFill>
                <a:latin typeface="Georgia" pitchFamily="18" charset="0"/>
              </a:rPr>
              <a:t>ČIERNA</a:t>
            </a:r>
            <a:endParaRPr lang="sk-SK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solidFill>
                  <a:schemeClr val="bg1"/>
                </a:solidFill>
                <a:latin typeface="Georgia" pitchFamily="18" charset="0"/>
              </a:rPr>
              <a:t>ČO JE ČIERNE?</a:t>
            </a:r>
          </a:p>
          <a:p>
            <a:pPr>
              <a:buNone/>
            </a:pPr>
            <a:r>
              <a:rPr lang="sk-SK" sz="3900" dirty="0" smtClean="0">
                <a:solidFill>
                  <a:schemeClr val="bg1"/>
                </a:solidFill>
                <a:latin typeface="Georgia" pitchFamily="18" charset="0"/>
              </a:rPr>
              <a:t>ČIERNA JE SLIEPOČKA V KURÍNE,</a:t>
            </a:r>
          </a:p>
          <a:p>
            <a:pPr>
              <a:buNone/>
            </a:pPr>
            <a:r>
              <a:rPr lang="sk-SK" sz="3900" dirty="0" smtClean="0">
                <a:solidFill>
                  <a:schemeClr val="bg1"/>
                </a:solidFill>
                <a:latin typeface="Georgia" pitchFamily="18" charset="0"/>
              </a:rPr>
              <a:t>ČIERNE SÚ SADZE V KOMÍNE.</a:t>
            </a:r>
          </a:p>
          <a:p>
            <a:pPr>
              <a:buNone/>
            </a:pPr>
            <a:r>
              <a:rPr lang="sk-SK" sz="3900" dirty="0" smtClean="0">
                <a:solidFill>
                  <a:schemeClr val="bg1"/>
                </a:solidFill>
                <a:latin typeface="Georgia" pitchFamily="18" charset="0"/>
              </a:rPr>
              <a:t>ČIERNA JE TMA, TO UŽ DÁVNO VIEŠ,</a:t>
            </a:r>
          </a:p>
          <a:p>
            <a:pPr>
              <a:buNone/>
            </a:pPr>
            <a:r>
              <a:rPr lang="sk-SK" sz="3900" dirty="0" smtClean="0">
                <a:solidFill>
                  <a:schemeClr val="bg1"/>
                </a:solidFill>
                <a:latin typeface="Georgia" pitchFamily="18" charset="0"/>
              </a:rPr>
              <a:t>ĎALŠIE ČIERNE VECI NÁJDI TIEŽ.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HNEDÁ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6" name="Zaoblený obdĺžnik 5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32856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HNEDÁ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725144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HNEDÉ?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HNEDÉ SÚ ZEMIAKY V PIVNICI,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HNEDÝ JE MACKO NA POLICI.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HNEDÉ JE KAKAO, TO UŽ VIEŠ,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ĎALŠIE HNEDÉ VECI NÁJDI TIEŽ. </a:t>
            </a:r>
            <a:endParaRPr lang="sk-SK" sz="40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66CC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RUŽOVÁ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FF66CC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  <a:solidFill>
            <a:srgbClr val="FF66CC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RUŽOVÁ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725144"/>
          </a:xfrm>
          <a:solidFill>
            <a:srgbClr val="FF66CC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RUŽOVÉ?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RUŽOVÁ JE VATA CUKROVÁ, 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RUŽOVÁ JE RUŽA ŠÍPOVÁ.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RUŽOVÉ JE PRASIATKO, TO UŽ VIEŠ,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ĎALŠIE RUŽOVÉ VECI NÁJDI TIEŽ.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ORANŽOVÁ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FFC00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8880"/>
          </a:xfrm>
          <a:solidFill>
            <a:srgbClr val="FFC00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ORANŽOVÁ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3600" b="1" dirty="0" smtClean="0">
                <a:latin typeface="Georgia" pitchFamily="18" charset="0"/>
              </a:rPr>
              <a:t>ČO JE ORANŽOVÉ?</a:t>
            </a:r>
          </a:p>
          <a:p>
            <a:pPr>
              <a:buNone/>
            </a:pPr>
            <a:r>
              <a:rPr lang="sk-SK" sz="3600" dirty="0" smtClean="0">
                <a:latin typeface="Georgia" pitchFamily="18" charset="0"/>
              </a:rPr>
              <a:t>ORANŽOVÁ JE MRKVIČKA SLADUČKÁ,</a:t>
            </a:r>
          </a:p>
          <a:p>
            <a:pPr>
              <a:buNone/>
            </a:pPr>
            <a:r>
              <a:rPr lang="sk-SK" sz="3600" dirty="0" smtClean="0">
                <a:latin typeface="Georgia" pitchFamily="18" charset="0"/>
              </a:rPr>
              <a:t>ORANŽOVÁ JE BROSKYŇA </a:t>
            </a:r>
            <a:r>
              <a:rPr lang="sk-SK" sz="3600" dirty="0" err="1" smtClean="0">
                <a:latin typeface="Georgia" pitchFamily="18" charset="0"/>
              </a:rPr>
              <a:t>MAKUČKÁ</a:t>
            </a:r>
            <a:r>
              <a:rPr lang="sk-SK" sz="3600" dirty="0" smtClean="0">
                <a:latin typeface="Georgia" pitchFamily="18" charset="0"/>
              </a:rPr>
              <a:t>. </a:t>
            </a:r>
          </a:p>
          <a:p>
            <a:pPr>
              <a:buNone/>
            </a:pPr>
            <a:r>
              <a:rPr lang="sk-SK" sz="3600" dirty="0" smtClean="0">
                <a:latin typeface="Georgia" pitchFamily="18" charset="0"/>
              </a:rPr>
              <a:t>ORANŽOVÝ JE POMARANČ, TO UŽ VIEŠ,</a:t>
            </a:r>
          </a:p>
          <a:p>
            <a:pPr>
              <a:buNone/>
            </a:pPr>
            <a:r>
              <a:rPr lang="sk-SK" sz="3600" dirty="0" smtClean="0">
                <a:latin typeface="Georgia" pitchFamily="18" charset="0"/>
              </a:rPr>
              <a:t>ĎALŠIE ORANŽOVÉ VECI NÁJDI TIEŽ. </a:t>
            </a:r>
            <a:endParaRPr lang="sk-SK" sz="36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 BIELA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16" name="Zaoblený obdĺžnik 15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FIALOVÁ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7030A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60848"/>
          </a:xfrm>
          <a:solidFill>
            <a:srgbClr val="7030A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FIALOVÁ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060849"/>
            <a:ext cx="9144000" cy="4797152"/>
          </a:xfrm>
          <a:solidFill>
            <a:srgbClr val="7030A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FIALOVÉ?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FIALOVÝ JE ORGOVÁN VOŇAVÝ,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FIALOVÝ JE KALERÁB CHRUMKAVÝ.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FIALOVÉ SÚ FIALKY, TO UŽ VIEŠ,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ĎALŠIE FIALOVÉ VECI NÁJDI TIEŽ.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ŠEDÁ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32856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ŠEDÁ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988841"/>
            <a:ext cx="9144000" cy="486916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ŠEDÉ?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ŠEDÝ JE SLON ZO ZOO,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ŠEDÝ JE PRACH POD STOLOM. 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ŠEDÁ JE MYŠKA, TO UŽ DOBRE VIEŠ,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ĎALŠIE ŠEDÉ VECI NÁJDI TIEŽ. </a:t>
            </a:r>
            <a:endParaRPr lang="sk-SK" sz="39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BIELA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BIELE?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BIELE SÚ HÚSKY NA DVORE,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BIELA JE MÚKA V KOMORE.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BIELY JE SNEHULIAK, TO UŽ VIEŠ,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ĎALŠIE BIELE VECI NÁJDI TIEŽ. </a:t>
            </a:r>
          </a:p>
          <a:p>
            <a:pPr>
              <a:buNone/>
            </a:pPr>
            <a:endParaRPr lang="sk-SK" sz="4000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MODRÁ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00B0F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rgbClr val="00B0F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MODRÁ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MODRÉ?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MODRÉ SÚ KVETY ČAKANKY, 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MODRÉ SÚ TVOJE TOPÁNKY.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MODRÉ JE NEBÍČKO, TO UŽ VIEŠ,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ĎALŠIE MODRÉ VECI NÁJDI TIEŽ. 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ČERVENÁ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FF000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000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ČERVENÁ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645224"/>
          </a:xfrm>
          <a:solidFill>
            <a:srgbClr val="FF0000"/>
          </a:solidFill>
        </p:spPr>
        <p:txBody>
          <a:bodyPr>
            <a:noAutofit/>
          </a:bodyPr>
          <a:lstStyle/>
          <a:p>
            <a:pPr>
              <a:buNone/>
            </a:pPr>
            <a:endParaRPr lang="sk-SK" sz="40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ČERVENÉ?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ČERVENÉ SÚ ČEREŠNE NA STROME,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ČERVENÉ SÚ JAHODY PRI DOME. 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ČERVENÁ JE ČIAPOČKA, TO UŽ VIEŠ,</a:t>
            </a:r>
          </a:p>
          <a:p>
            <a:pPr>
              <a:buNone/>
            </a:pPr>
            <a:r>
              <a:rPr lang="sk-SK" sz="3900" dirty="0" smtClean="0">
                <a:latin typeface="Georgia" pitchFamily="18" charset="0"/>
              </a:rPr>
              <a:t>ĎALŠIE ČERVENÉ VECI NÁJDI TIEŽ.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solidFill>
            <a:srgbClr val="92D05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ZELENÁ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5" name="Zaoblený obdĺžnik 4"/>
          <p:cNvSpPr/>
          <p:nvPr/>
        </p:nvSpPr>
        <p:spPr>
          <a:xfrm>
            <a:off x="1187624" y="1916832"/>
            <a:ext cx="6624736" cy="3600400"/>
          </a:xfrm>
          <a:prstGeom prst="roundRect">
            <a:avLst/>
          </a:prstGeom>
          <a:solidFill>
            <a:srgbClr val="92D05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8840"/>
          </a:xfrm>
          <a:solidFill>
            <a:srgbClr val="92D050"/>
          </a:solidFill>
        </p:spPr>
        <p:txBody>
          <a:bodyPr/>
          <a:lstStyle/>
          <a:p>
            <a:r>
              <a:rPr lang="sk-SK" b="1" dirty="0" smtClean="0">
                <a:latin typeface="Georgia" pitchFamily="18" charset="0"/>
              </a:rPr>
              <a:t>ZELENÁ</a:t>
            </a:r>
            <a:endParaRPr lang="sk-SK" b="1" dirty="0">
              <a:latin typeface="Georgia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  <a:solidFill>
            <a:srgbClr val="92D050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sk-SK" sz="4000" b="1" dirty="0" smtClean="0">
                <a:latin typeface="Georgia" pitchFamily="18" charset="0"/>
              </a:rPr>
              <a:t>ČO JE ZELENÉ?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ZELENÉ SÚ ŽABKY V RYBNÍKU,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ZELENÉ SÚ KVIETKY V ČREPNÍKU.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ZELENÁ JE PAPRIKA, TO UŽ VIEŠ, </a:t>
            </a:r>
          </a:p>
          <a:p>
            <a:pPr>
              <a:buNone/>
            </a:pPr>
            <a:r>
              <a:rPr lang="sk-SK" sz="4000" dirty="0" smtClean="0">
                <a:latin typeface="Georgia" pitchFamily="18" charset="0"/>
              </a:rPr>
              <a:t>ĎALŠIE ZELENÉ VECI NÁJDI TIEŽ.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355</Words>
  <Application>Microsoft Office PowerPoint</Application>
  <PresentationFormat>Prezentácia na obrazovke (4:3)</PresentationFormat>
  <Paragraphs>82</Paragraphs>
  <Slides>23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7" baseType="lpstr">
      <vt:lpstr>Arial</vt:lpstr>
      <vt:lpstr>Calibri</vt:lpstr>
      <vt:lpstr>Georgia</vt:lpstr>
      <vt:lpstr>Motív Office</vt:lpstr>
      <vt:lpstr>FARBY</vt:lpstr>
      <vt:lpstr> BIELA</vt:lpstr>
      <vt:lpstr>BIELA</vt:lpstr>
      <vt:lpstr>MODRÁ</vt:lpstr>
      <vt:lpstr>MODRÁ</vt:lpstr>
      <vt:lpstr>ČERVENÁ</vt:lpstr>
      <vt:lpstr>ČERVENÁ</vt:lpstr>
      <vt:lpstr>ZELENÁ</vt:lpstr>
      <vt:lpstr>ZELENÁ</vt:lpstr>
      <vt:lpstr>ŽLTÁ</vt:lpstr>
      <vt:lpstr>ŽLTÁ</vt:lpstr>
      <vt:lpstr>ČIERNA</vt:lpstr>
      <vt:lpstr>ČIERNA</vt:lpstr>
      <vt:lpstr>HNEDÁ</vt:lpstr>
      <vt:lpstr>HNEDÁ</vt:lpstr>
      <vt:lpstr>RUŽOVÁ</vt:lpstr>
      <vt:lpstr>RUŽOVÁ</vt:lpstr>
      <vt:lpstr>ORANŽOVÁ</vt:lpstr>
      <vt:lpstr>ORANŽOVÁ</vt:lpstr>
      <vt:lpstr>FIALOVÁ</vt:lpstr>
      <vt:lpstr>FIALOVÁ</vt:lpstr>
      <vt:lpstr>ŠEDÁ</vt:lpstr>
      <vt:lpstr>ŠEDÁ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FARBY</dc:title>
  <dc:creator>ntb</dc:creator>
  <cp:lastModifiedBy>Beáta Kubíčková</cp:lastModifiedBy>
  <cp:revision>44</cp:revision>
  <dcterms:created xsi:type="dcterms:W3CDTF">2020-03-26T16:58:27Z</dcterms:created>
  <dcterms:modified xsi:type="dcterms:W3CDTF">2020-04-07T19:35:33Z</dcterms:modified>
</cp:coreProperties>
</file>